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
  </p:notesMasterIdLst>
  <p:sldIdLst>
    <p:sldId id="256" r:id="rId3"/>
    <p:sldId id="261" r:id="rId5"/>
    <p:sldId id="257" r:id="rId6"/>
    <p:sldId id="258" r:id="rId7"/>
    <p:sldId id="259" r:id="rId8"/>
    <p:sldId id="260" r:id="rId9"/>
  </p:sldIdLst>
  <p:sldSz cx="14630400" cy="8229600"/>
  <p:notesSz cx="8229600" cy="14630400"/>
  <p:embeddedFontLst>
    <p:embeddedFont>
      <p:font typeface="Open Sans" pitchFamily="34" charset="0"/>
      <p:regular r:id="rId13"/>
    </p:embeddedFont>
    <p:embeddedFont>
      <p:font typeface="Open Sans" pitchFamily="34" charset="-122"/>
      <p:regular r:id="rId14"/>
    </p:embeddedFont>
    <p:embeddedFont>
      <p:font typeface="Open Sans" pitchFamily="34" charset="-120"/>
      <p:regular r:id="rId15"/>
    </p:embeddedFont>
  </p:embeddedFontLst>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4867"/>
    <a:srgbClr val="D6F5EE"/>
    <a:srgbClr val="FFEE2A"/>
    <a:srgbClr val="333F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font" Target="fonts/font3.fntdata"/><Relationship Id="rId14" Type="http://schemas.openxmlformats.org/officeDocument/2006/relationships/font" Target="fonts/font2.fntdata"/><Relationship Id="rId13" Type="http://schemas.openxmlformats.org/officeDocument/2006/relationships/font" Target="fonts/font1.fntdata"/><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p:spPr>
      </p:sp>
      <p:sp>
        <p:nvSpPr>
          <p:cNvPr id="3" name="Shape 1"/>
          <p:cNvSpPr/>
          <p:nvPr/>
        </p:nvSpPr>
        <p:spPr>
          <a:xfrm>
            <a:off x="0" y="0"/>
            <a:ext cx="14630400" cy="8229600"/>
          </a:xfrm>
          <a:prstGeom prst="rect">
            <a:avLst/>
          </a:prstGeom>
          <a:solidFill>
            <a:srgbClr val="FFFFFF"/>
          </a:solidFill>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p:spPr>
      </p:sp>
      <p:sp>
        <p:nvSpPr>
          <p:cNvPr id="3" name="Shape 1"/>
          <p:cNvSpPr/>
          <p:nvPr/>
        </p:nvSpPr>
        <p:spPr>
          <a:xfrm>
            <a:off x="0" y="0"/>
            <a:ext cx="14630400" cy="8229600"/>
          </a:xfrm>
          <a:prstGeom prst="rect">
            <a:avLst/>
          </a:prstGeom>
          <a:solidFill>
            <a:srgbClr val="FFFFFF"/>
          </a:solidFill>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p:spPr>
      </p:sp>
      <p:sp>
        <p:nvSpPr>
          <p:cNvPr id="3" name="Shape 1"/>
          <p:cNvSpPr/>
          <p:nvPr/>
        </p:nvSpPr>
        <p:spPr>
          <a:xfrm>
            <a:off x="0" y="0"/>
            <a:ext cx="14630400" cy="8229600"/>
          </a:xfrm>
          <a:prstGeom prst="rect">
            <a:avLst/>
          </a:prstGeom>
          <a:solidFill>
            <a:srgbClr val="FFFFFF"/>
          </a:solidFill>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p:spPr>
      </p:sp>
      <p:sp>
        <p:nvSpPr>
          <p:cNvPr id="3" name="Shape 1"/>
          <p:cNvSpPr/>
          <p:nvPr/>
        </p:nvSpPr>
        <p:spPr>
          <a:xfrm>
            <a:off x="0" y="0"/>
            <a:ext cx="14630400" cy="8229600"/>
          </a:xfrm>
          <a:prstGeom prst="rect">
            <a:avLst/>
          </a:prstGeom>
          <a:solidFill>
            <a:srgbClr val="FFFFFF"/>
          </a:solidFill>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6F5EE"/>
          </a:solidFill>
        </p:spPr>
      </p:sp>
      <p:sp>
        <p:nvSpPr>
          <p:cNvPr id="3" name="Shape 1"/>
          <p:cNvSpPr/>
          <p:nvPr/>
        </p:nvSpPr>
        <p:spPr>
          <a:xfrm>
            <a:off x="0" y="0"/>
            <a:ext cx="14630400" cy="8229600"/>
          </a:xfrm>
          <a:prstGeom prst="rect">
            <a:avLst/>
          </a:prstGeom>
          <a:solidFill>
            <a:srgbClr val="FFFFFF"/>
          </a:solidFill>
        </p:spPr>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2.xml"/><Relationship Id="rId2" Type="http://schemas.openxmlformats.org/officeDocument/2006/relationships/tags" Target="../tags/tag2.xml"/><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3.xml"/><Relationship Id="rId4" Type="http://schemas.openxmlformats.org/officeDocument/2006/relationships/tags" Target="../tags/tag3.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4.xml"/><Relationship Id="rId6" Type="http://schemas.openxmlformats.org/officeDocument/2006/relationships/tags" Target="../tags/tag7.xml"/><Relationship Id="rId5" Type="http://schemas.openxmlformats.org/officeDocument/2006/relationships/image" Target="../media/image7.png"/><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image" Target="../media/image6.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5.xml"/><Relationship Id="rId2" Type="http://schemas.openxmlformats.org/officeDocument/2006/relationships/tags" Target="../tags/tag8.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10.png"/><Relationship Id="rId11" Type="http://schemas.openxmlformats.org/officeDocument/2006/relationships/notesSlide" Target="../notesSlides/notesSlide6.xml"/><Relationship Id="rId10" Type="http://schemas.openxmlformats.org/officeDocument/2006/relationships/slideLayout" Target="../slideLayouts/slideLayout6.xml"/><Relationship Id="rId1"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0320" y="-28575"/>
            <a:ext cx="14715490" cy="8239125"/>
          </a:xfrm>
          <a:prstGeom prst="rect">
            <a:avLst/>
          </a:prstGeom>
          <a:gradFill>
            <a:gsLst>
              <a:gs pos="0">
                <a:srgbClr val="D6F5EE"/>
              </a:gs>
              <a:gs pos="86000">
                <a:schemeClr val="accent1">
                  <a:lumMod val="45000"/>
                  <a:lumOff val="55000"/>
                </a:schemeClr>
              </a:gs>
              <a:gs pos="95000">
                <a:schemeClr val="accent1">
                  <a:lumMod val="45000"/>
                  <a:lumOff val="55000"/>
                </a:schemeClr>
              </a:gs>
              <a:gs pos="100000">
                <a:schemeClr val="accent1">
                  <a:lumMod val="30000"/>
                  <a:lumOff val="70000"/>
                </a:schemeClr>
              </a:gs>
            </a:gsLst>
            <a:lin ang="5400000" scaled="0"/>
          </a:grad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Text 0"/>
          <p:cNvSpPr/>
          <p:nvPr/>
        </p:nvSpPr>
        <p:spPr>
          <a:xfrm>
            <a:off x="1935480" y="5262245"/>
            <a:ext cx="10759440" cy="654685"/>
          </a:xfrm>
          <a:prstGeom prst="rect">
            <a:avLst/>
          </a:prstGeom>
          <a:noFill/>
        </p:spPr>
        <p:txBody>
          <a:bodyPr wrap="none" lIns="0" tIns="0" rIns="0" bIns="0" rtlCol="0" anchor="t"/>
          <a:lstStyle/>
          <a:p>
            <a:pPr marL="0" indent="0" algn="l">
              <a:lnSpc>
                <a:spcPts val="5150"/>
              </a:lnSpc>
              <a:buNone/>
            </a:pPr>
            <a:r>
              <a:rPr lang="en-US" sz="4400" b="1" dirty="0">
                <a:solidFill>
                  <a:srgbClr val="333F70"/>
                </a:solidFill>
                <a:latin typeface="Open Sans" pitchFamily="34" charset="0"/>
                <a:ea typeface="Open Sans" pitchFamily="34" charset="-122"/>
                <a:cs typeface="Open Sans" pitchFamily="34" charset="-120"/>
                <a:sym typeface="+mn-ea"/>
              </a:rPr>
              <a:t>Real Smart Logistics (Thailand) Co., Ltd</a:t>
            </a:r>
            <a:endParaRPr lang="en-US" sz="4400" b="1" dirty="0">
              <a:solidFill>
                <a:srgbClr val="333F70"/>
              </a:solidFill>
              <a:latin typeface="Open Sans" pitchFamily="34" charset="0"/>
              <a:ea typeface="Open Sans" pitchFamily="34" charset="-122"/>
              <a:cs typeface="Open Sans" pitchFamily="34" charset="-120"/>
            </a:endParaRPr>
          </a:p>
          <a:p>
            <a:pPr marL="0" indent="0" algn="l">
              <a:lnSpc>
                <a:spcPts val="5150"/>
              </a:lnSpc>
              <a:buNone/>
            </a:pPr>
            <a:endParaRPr lang="en-US" sz="4400" b="1" dirty="0">
              <a:solidFill>
                <a:srgbClr val="333F70"/>
              </a:solidFill>
              <a:latin typeface="Open Sans" pitchFamily="34" charset="0"/>
              <a:ea typeface="Open Sans" pitchFamily="34" charset="-122"/>
              <a:cs typeface="Open Sans" pitchFamily="34" charset="-120"/>
            </a:endParaRPr>
          </a:p>
        </p:txBody>
      </p:sp>
      <p:sp>
        <p:nvSpPr>
          <p:cNvPr id="3" name="Text 1"/>
          <p:cNvSpPr/>
          <p:nvPr/>
        </p:nvSpPr>
        <p:spPr>
          <a:xfrm>
            <a:off x="733425" y="2328545"/>
            <a:ext cx="5238750" cy="335280"/>
          </a:xfrm>
          <a:prstGeom prst="rect">
            <a:avLst/>
          </a:prstGeom>
          <a:noFill/>
        </p:spPr>
        <p:txBody>
          <a:bodyPr wrap="none" lIns="0" tIns="0" rIns="0" bIns="0" rtlCol="0" anchor="t"/>
          <a:lstStyle/>
          <a:p>
            <a:pPr marL="0" indent="0" algn="l">
              <a:lnSpc>
                <a:spcPts val="2600"/>
              </a:lnSpc>
              <a:buNone/>
            </a:pPr>
            <a:endParaRPr lang="en-US" b="1" dirty="0">
              <a:solidFill>
                <a:srgbClr val="333F70"/>
              </a:solidFill>
              <a:latin typeface="Open Sans" pitchFamily="34" charset="0"/>
              <a:ea typeface="Open Sans" pitchFamily="34" charset="-122"/>
              <a:cs typeface="Open Sans" pitchFamily="34" charset="-120"/>
            </a:endParaRPr>
          </a:p>
        </p:txBody>
      </p:sp>
      <p:sp>
        <p:nvSpPr>
          <p:cNvPr id="11" name="Text 1"/>
          <p:cNvSpPr/>
          <p:nvPr>
            <p:custDataLst>
              <p:tags r:id="rId1"/>
            </p:custDataLst>
          </p:nvPr>
        </p:nvSpPr>
        <p:spPr>
          <a:xfrm>
            <a:off x="10818495" y="153035"/>
            <a:ext cx="3705860" cy="335280"/>
          </a:xfrm>
          <a:prstGeom prst="rect">
            <a:avLst/>
          </a:prstGeom>
          <a:noFill/>
        </p:spPr>
        <p:txBody>
          <a:bodyPr wrap="none" lIns="0" tIns="0" rIns="0" bIns="0" rtlCol="0" anchor="t"/>
          <a:p>
            <a:pPr marL="0" indent="0" algn="ctr">
              <a:lnSpc>
                <a:spcPts val="2600"/>
              </a:lnSpc>
              <a:buNone/>
            </a:pPr>
            <a:r>
              <a:rPr lang="en-US" sz="1650" dirty="0">
                <a:solidFill>
                  <a:srgbClr val="333F70"/>
                </a:solidFill>
                <a:latin typeface="Open Sans" pitchFamily="34" charset="0"/>
                <a:ea typeface="Open Sans" pitchFamily="34" charset="-122"/>
                <a:cs typeface="Open Sans" pitchFamily="34" charset="-120"/>
              </a:rPr>
              <a:t>Real Solutions, Smarter Logistics</a:t>
            </a:r>
            <a:endParaRPr lang="en-US" sz="1650" dirty="0">
              <a:solidFill>
                <a:srgbClr val="333F70"/>
              </a:solidFill>
              <a:latin typeface="Open Sans" pitchFamily="34" charset="0"/>
              <a:ea typeface="Open Sans" pitchFamily="34" charset="-122"/>
              <a:cs typeface="Open Sans" pitchFamily="34" charset="-120"/>
            </a:endParaRPr>
          </a:p>
        </p:txBody>
      </p:sp>
      <p:pic>
        <p:nvPicPr>
          <p:cNvPr id="18" name="图片 17" descr="QQ20250324-141003@2x"/>
          <p:cNvPicPr>
            <a:picLocks noChangeAspect="1"/>
          </p:cNvPicPr>
          <p:nvPr/>
        </p:nvPicPr>
        <p:blipFill>
          <a:blip r:embed="rId2"/>
          <a:stretch>
            <a:fillRect/>
          </a:stretch>
        </p:blipFill>
        <p:spPr>
          <a:xfrm>
            <a:off x="5283200" y="2003425"/>
            <a:ext cx="4064000" cy="28575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33425" y="743664"/>
            <a:ext cx="5238869" cy="654844"/>
          </a:xfrm>
          <a:prstGeom prst="rect">
            <a:avLst/>
          </a:prstGeom>
          <a:noFill/>
        </p:spPr>
        <p:txBody>
          <a:bodyPr wrap="none" lIns="0" tIns="0" rIns="0" bIns="0" rtlCol="0" anchor="t"/>
          <a:lstStyle/>
          <a:p>
            <a:pPr marL="0" indent="0" algn="l">
              <a:lnSpc>
                <a:spcPts val="5150"/>
              </a:lnSpc>
              <a:buNone/>
            </a:pPr>
            <a:r>
              <a:rPr lang="en-US" sz="4100" b="1" dirty="0">
                <a:solidFill>
                  <a:srgbClr val="333F70"/>
                </a:solidFill>
                <a:latin typeface="Unbounded Bold" pitchFamily="34" charset="0"/>
                <a:ea typeface="Unbounded Bold" pitchFamily="34" charset="-122"/>
                <a:cs typeface="Unbounded Bold" pitchFamily="34" charset="-120"/>
              </a:rPr>
              <a:t>1. About Us</a:t>
            </a:r>
            <a:endParaRPr lang="en-US" sz="4100" dirty="0"/>
          </a:p>
        </p:txBody>
      </p:sp>
      <p:sp>
        <p:nvSpPr>
          <p:cNvPr id="3" name="Text 1"/>
          <p:cNvSpPr/>
          <p:nvPr/>
        </p:nvSpPr>
        <p:spPr>
          <a:xfrm>
            <a:off x="733425" y="2328545"/>
            <a:ext cx="5238750" cy="335280"/>
          </a:xfrm>
          <a:prstGeom prst="rect">
            <a:avLst/>
          </a:prstGeom>
          <a:noFill/>
        </p:spPr>
        <p:txBody>
          <a:bodyPr wrap="none" lIns="0" tIns="0" rIns="0" bIns="0" rtlCol="0" anchor="t"/>
          <a:lstStyle/>
          <a:p>
            <a:pPr marL="0" indent="0" algn="l">
              <a:lnSpc>
                <a:spcPts val="2600"/>
              </a:lnSpc>
              <a:buNone/>
            </a:pPr>
            <a:r>
              <a:rPr lang="en-US" b="1" dirty="0">
                <a:solidFill>
                  <a:srgbClr val="333F70"/>
                </a:solidFill>
                <a:latin typeface="Open Sans" pitchFamily="34" charset="0"/>
                <a:ea typeface="Open Sans" pitchFamily="34" charset="-122"/>
                <a:cs typeface="Open Sans" pitchFamily="34" charset="-120"/>
              </a:rPr>
              <a:t>Real Smart Logistics (Thailand) Co., Ltd</a:t>
            </a:r>
            <a:endParaRPr lang="en-US" b="1" dirty="0">
              <a:solidFill>
                <a:srgbClr val="333F70"/>
              </a:solidFill>
              <a:latin typeface="Open Sans" pitchFamily="34" charset="0"/>
              <a:ea typeface="Open Sans" pitchFamily="34" charset="-122"/>
              <a:cs typeface="Open Sans" pitchFamily="34" charset="-120"/>
            </a:endParaRPr>
          </a:p>
        </p:txBody>
      </p:sp>
      <p:sp>
        <p:nvSpPr>
          <p:cNvPr id="4" name="Text 2"/>
          <p:cNvSpPr/>
          <p:nvPr/>
        </p:nvSpPr>
        <p:spPr>
          <a:xfrm>
            <a:off x="733425" y="3074035"/>
            <a:ext cx="5450840" cy="3757295"/>
          </a:xfrm>
          <a:prstGeom prst="rect">
            <a:avLst/>
          </a:prstGeom>
          <a:noFill/>
        </p:spPr>
        <p:txBody>
          <a:bodyPr wrap="square" lIns="0" tIns="0" rIns="0" bIns="0" rtlCol="0" anchor="t"/>
          <a:lstStyle/>
          <a:p>
            <a:pPr marL="0" indent="0" algn="just">
              <a:lnSpc>
                <a:spcPts val="2600"/>
              </a:lnSpc>
              <a:buNone/>
            </a:pPr>
            <a:r>
              <a:rPr lang="en-US" sz="1650" dirty="0">
                <a:solidFill>
                  <a:srgbClr val="333F70"/>
                </a:solidFill>
                <a:latin typeface="Open Sans" pitchFamily="34" charset="0"/>
                <a:ea typeface="Open Sans" pitchFamily="34" charset="-122"/>
                <a:cs typeface="Open Sans" pitchFamily="34" charset="-120"/>
              </a:rPr>
              <a:t>Established in 2025, is a leading comprehensive logistics service provider headquartered in Thailand with global reach. With our commitment to "Real Solutions, Smarter Logistics," we excel in providing integrated air, sea, and land transportation services, with particular strengths in sea freight, oversized cargo handling, and cold chain logistics. Our extensive network, cutting-edge technology, and professional expertise enable us to deliver tailored supply chain solutions across diverse industries. </a:t>
            </a:r>
            <a:endParaRPr lang="en-US" sz="1650" dirty="0">
              <a:solidFill>
                <a:srgbClr val="333F70"/>
              </a:solidFill>
              <a:latin typeface="Open Sans" pitchFamily="34" charset="0"/>
              <a:ea typeface="Open Sans" pitchFamily="34" charset="-122"/>
              <a:cs typeface="Open Sans" pitchFamily="34" charset="-120"/>
            </a:endParaRPr>
          </a:p>
          <a:p>
            <a:pPr marL="0" indent="0" algn="just">
              <a:lnSpc>
                <a:spcPts val="2600"/>
              </a:lnSpc>
              <a:buNone/>
            </a:pPr>
            <a:endParaRPr lang="en-US" sz="1650" dirty="0"/>
          </a:p>
        </p:txBody>
      </p:sp>
      <p:sp>
        <p:nvSpPr>
          <p:cNvPr id="7" name="Shape 5"/>
          <p:cNvSpPr/>
          <p:nvPr/>
        </p:nvSpPr>
        <p:spPr>
          <a:xfrm>
            <a:off x="733425" y="7134939"/>
            <a:ext cx="335280" cy="335280"/>
          </a:xfrm>
          <a:prstGeom prst="roundRect">
            <a:avLst>
              <a:gd name="adj" fmla="val 27270000"/>
            </a:avLst>
          </a:prstGeom>
          <a:noFill/>
          <a:ln w="7620">
            <a:solidFill>
              <a:srgbClr val="FFFFFF"/>
            </a:solidFill>
            <a:prstDash val="solid"/>
          </a:ln>
        </p:spPr>
      </p:sp>
      <p:pic>
        <p:nvPicPr>
          <p:cNvPr id="10" name="图片 9" descr="venti-views-1cqIcrWFQBI-unsplash"/>
          <p:cNvPicPr>
            <a:picLocks noChangeAspect="1"/>
          </p:cNvPicPr>
          <p:nvPr/>
        </p:nvPicPr>
        <p:blipFill>
          <a:blip r:embed="rId1"/>
          <a:srcRect r="37478"/>
          <a:stretch>
            <a:fillRect/>
          </a:stretch>
        </p:blipFill>
        <p:spPr>
          <a:xfrm>
            <a:off x="6906260" y="0"/>
            <a:ext cx="7736205" cy="8229600"/>
          </a:xfrm>
          <a:prstGeom prst="rect">
            <a:avLst/>
          </a:prstGeom>
        </p:spPr>
      </p:pic>
      <p:sp>
        <p:nvSpPr>
          <p:cNvPr id="25" name="Text 1"/>
          <p:cNvSpPr/>
          <p:nvPr>
            <p:custDataLst>
              <p:tags r:id="rId2"/>
            </p:custDataLst>
          </p:nvPr>
        </p:nvSpPr>
        <p:spPr>
          <a:xfrm>
            <a:off x="9753600" y="187325"/>
            <a:ext cx="4876800" cy="365760"/>
          </a:xfrm>
          <a:prstGeom prst="rect">
            <a:avLst/>
          </a:prstGeom>
          <a:noFill/>
        </p:spPr>
        <p:txBody>
          <a:bodyPr wrap="none" lIns="0" tIns="0" rIns="0" bIns="0" rtlCol="0" anchor="t"/>
          <a:p>
            <a:pPr marL="0" indent="0" algn="ctr">
              <a:lnSpc>
                <a:spcPts val="2600"/>
              </a:lnSpc>
              <a:buNone/>
            </a:pPr>
            <a:r>
              <a:rPr lang="en-US" dirty="0">
                <a:solidFill>
                  <a:srgbClr val="D6F5EE"/>
                </a:solidFill>
                <a:latin typeface="Open Sans" pitchFamily="34" charset="0"/>
                <a:ea typeface="Open Sans" pitchFamily="34" charset="-122"/>
                <a:cs typeface="Open Sans" pitchFamily="34" charset="-120"/>
                <a:sym typeface="+mn-ea"/>
              </a:rPr>
              <a:t>Real Smart Logistics (Thailand) Co., Ltd</a:t>
            </a:r>
            <a:endParaRPr lang="en-US" dirty="0">
              <a:solidFill>
                <a:srgbClr val="D6F5EE"/>
              </a:solidFill>
              <a:latin typeface="Open Sans" pitchFamily="34" charset="0"/>
              <a:ea typeface="Open Sans" pitchFamily="34" charset="-122"/>
              <a:cs typeface="Open Sans" pitchFamily="34" charset="-120"/>
            </a:endParaRPr>
          </a:p>
          <a:p>
            <a:pPr marL="0" indent="0" algn="ctr">
              <a:lnSpc>
                <a:spcPts val="2600"/>
              </a:lnSpc>
              <a:buNone/>
            </a:pPr>
            <a:endParaRPr lang="en-US" altLang="en-US" dirty="0">
              <a:solidFill>
                <a:srgbClr val="D6F5EE"/>
              </a:solidFill>
              <a:latin typeface="Open Sans" pitchFamily="34" charset="0"/>
              <a:ea typeface="Open Sans" pitchFamily="34" charset="-122"/>
              <a:cs typeface="Open Sans" pitchFamily="34" charset="-12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82704" y="798790"/>
            <a:ext cx="4876919" cy="609600"/>
          </a:xfrm>
          <a:prstGeom prst="rect">
            <a:avLst/>
          </a:prstGeom>
          <a:noFill/>
        </p:spPr>
        <p:txBody>
          <a:bodyPr wrap="none" lIns="0" tIns="0" rIns="0" bIns="0" rtlCol="0" anchor="t"/>
          <a:lstStyle/>
          <a:p>
            <a:pPr marL="0" indent="0" algn="l">
              <a:lnSpc>
                <a:spcPts val="4800"/>
              </a:lnSpc>
              <a:buNone/>
            </a:pPr>
            <a:r>
              <a:rPr lang="en-US" sz="3800" b="1" dirty="0">
                <a:solidFill>
                  <a:srgbClr val="333F70"/>
                </a:solidFill>
                <a:latin typeface="Unbounded Bold" pitchFamily="34" charset="0"/>
                <a:ea typeface="Unbounded Bold" pitchFamily="34" charset="-122"/>
                <a:cs typeface="Unbounded Bold" pitchFamily="34" charset="-120"/>
              </a:rPr>
              <a:t>2. Our Strength</a:t>
            </a:r>
            <a:endParaRPr lang="en-US" sz="3800" dirty="0"/>
          </a:p>
        </p:txBody>
      </p:sp>
      <p:sp>
        <p:nvSpPr>
          <p:cNvPr id="3" name="Shape 1"/>
          <p:cNvSpPr/>
          <p:nvPr/>
        </p:nvSpPr>
        <p:spPr>
          <a:xfrm>
            <a:off x="682704" y="2137886"/>
            <a:ext cx="438864" cy="438864"/>
          </a:xfrm>
          <a:prstGeom prst="roundRect">
            <a:avLst>
              <a:gd name="adj" fmla="val 18669"/>
            </a:avLst>
          </a:prstGeom>
          <a:solidFill>
            <a:srgbClr val="D6F5EE"/>
          </a:solidFill>
          <a:ln w="7620">
            <a:solidFill>
              <a:srgbClr val="BCDBD4"/>
            </a:solidFill>
            <a:prstDash val="solid"/>
          </a:ln>
        </p:spPr>
      </p:sp>
      <p:pic>
        <p:nvPicPr>
          <p:cNvPr id="4" name="Image 0" descr="preencoded.png"/>
          <p:cNvPicPr>
            <a:picLocks noChangeAspect="1"/>
          </p:cNvPicPr>
          <p:nvPr/>
        </p:nvPicPr>
        <p:blipFill>
          <a:blip r:embed="rId1"/>
          <a:stretch>
            <a:fillRect/>
          </a:stretch>
        </p:blipFill>
        <p:spPr>
          <a:xfrm>
            <a:off x="755868" y="2174438"/>
            <a:ext cx="292537" cy="365760"/>
          </a:xfrm>
          <a:prstGeom prst="rect">
            <a:avLst/>
          </a:prstGeom>
        </p:spPr>
      </p:pic>
      <p:sp>
        <p:nvSpPr>
          <p:cNvPr id="5" name="Text 2"/>
          <p:cNvSpPr/>
          <p:nvPr/>
        </p:nvSpPr>
        <p:spPr>
          <a:xfrm>
            <a:off x="1316593" y="2206466"/>
            <a:ext cx="2641878" cy="304800"/>
          </a:xfrm>
          <a:prstGeom prst="rect">
            <a:avLst/>
          </a:prstGeom>
          <a:noFill/>
        </p:spPr>
        <p:txBody>
          <a:bodyPr wrap="none" lIns="0" tIns="0" rIns="0" bIns="0" rtlCol="0" anchor="t"/>
          <a:lstStyle/>
          <a:p>
            <a:pPr marL="0" indent="0" algn="l">
              <a:lnSpc>
                <a:spcPts val="2400"/>
              </a:lnSpc>
              <a:buNone/>
            </a:pPr>
            <a:r>
              <a:rPr lang="en-US" sz="1900" b="1" dirty="0">
                <a:solidFill>
                  <a:srgbClr val="333F70"/>
                </a:solidFill>
                <a:latin typeface="Unbounded Bold" pitchFamily="34" charset="0"/>
                <a:ea typeface="Unbounded Bold" pitchFamily="34" charset="-122"/>
                <a:cs typeface="Unbounded Bold" pitchFamily="34" charset="-120"/>
              </a:rPr>
              <a:t>One-Stop Service</a:t>
            </a:r>
            <a:endParaRPr lang="en-US" sz="1900" dirty="0"/>
          </a:p>
        </p:txBody>
      </p:sp>
      <p:sp>
        <p:nvSpPr>
          <p:cNvPr id="6" name="Text 3"/>
          <p:cNvSpPr/>
          <p:nvPr/>
        </p:nvSpPr>
        <p:spPr>
          <a:xfrm>
            <a:off x="1316355" y="2782570"/>
            <a:ext cx="3195955" cy="4991100"/>
          </a:xfrm>
          <a:prstGeom prst="rect">
            <a:avLst/>
          </a:prstGeom>
          <a:noFill/>
        </p:spPr>
        <p:txBody>
          <a:bodyPr wrap="square" lIns="0" tIns="0" rIns="0" bIns="0" rtlCol="0" anchor="t"/>
          <a:lstStyle/>
          <a:p>
            <a:pPr marL="0" indent="0" algn="l">
              <a:lnSpc>
                <a:spcPts val="2450"/>
              </a:lnSpc>
              <a:buNone/>
            </a:pPr>
            <a:r>
              <a:rPr lang="en-US" sz="1500" dirty="0">
                <a:solidFill>
                  <a:srgbClr val="333F70"/>
                </a:solidFill>
                <a:latin typeface="Open Sans" pitchFamily="34" charset="0"/>
                <a:ea typeface="Open Sans" pitchFamily="34" charset="-122"/>
                <a:cs typeface="Open Sans" pitchFamily="34" charset="-120"/>
              </a:rPr>
              <a:t>We provide comprehensive door-to-door logistics solutions, integrating services from cargo collection to final delivery through our professional team. A single dedicated customer service representative manages the entire process, eliminating the need for multiple service providers. This streamlined approach ensures seamless operations while improving efficiency and reducing costs.</a:t>
            </a:r>
            <a:endParaRPr lang="en-US" sz="1500" dirty="0">
              <a:solidFill>
                <a:srgbClr val="333F70"/>
              </a:solidFill>
              <a:latin typeface="Open Sans" pitchFamily="34" charset="0"/>
              <a:ea typeface="Open Sans" pitchFamily="34" charset="-122"/>
              <a:cs typeface="Open Sans" pitchFamily="34" charset="-120"/>
            </a:endParaRPr>
          </a:p>
        </p:txBody>
      </p:sp>
      <p:sp>
        <p:nvSpPr>
          <p:cNvPr id="7" name="Shape 4"/>
          <p:cNvSpPr/>
          <p:nvPr/>
        </p:nvSpPr>
        <p:spPr>
          <a:xfrm>
            <a:off x="5169337" y="2137886"/>
            <a:ext cx="438864" cy="438864"/>
          </a:xfrm>
          <a:prstGeom prst="roundRect">
            <a:avLst>
              <a:gd name="adj" fmla="val 18669"/>
            </a:avLst>
          </a:prstGeom>
          <a:solidFill>
            <a:srgbClr val="D6F5EE"/>
          </a:solidFill>
          <a:ln w="7620">
            <a:solidFill>
              <a:srgbClr val="BCDBD4"/>
            </a:solidFill>
            <a:prstDash val="solid"/>
          </a:ln>
        </p:spPr>
      </p:sp>
      <p:pic>
        <p:nvPicPr>
          <p:cNvPr id="8" name="Image 1" descr="preencoded.png"/>
          <p:cNvPicPr>
            <a:picLocks noChangeAspect="1"/>
          </p:cNvPicPr>
          <p:nvPr/>
        </p:nvPicPr>
        <p:blipFill>
          <a:blip r:embed="rId2"/>
          <a:stretch>
            <a:fillRect/>
          </a:stretch>
        </p:blipFill>
        <p:spPr>
          <a:xfrm>
            <a:off x="5242500" y="2174438"/>
            <a:ext cx="292537" cy="365760"/>
          </a:xfrm>
          <a:prstGeom prst="rect">
            <a:avLst/>
          </a:prstGeom>
        </p:spPr>
      </p:pic>
      <p:sp>
        <p:nvSpPr>
          <p:cNvPr id="9" name="Text 5"/>
          <p:cNvSpPr/>
          <p:nvPr/>
        </p:nvSpPr>
        <p:spPr>
          <a:xfrm>
            <a:off x="5803225" y="2206466"/>
            <a:ext cx="3196828" cy="304800"/>
          </a:xfrm>
          <a:prstGeom prst="rect">
            <a:avLst/>
          </a:prstGeom>
          <a:noFill/>
        </p:spPr>
        <p:txBody>
          <a:bodyPr wrap="none" lIns="0" tIns="0" rIns="0" bIns="0" rtlCol="0" anchor="t"/>
          <a:lstStyle/>
          <a:p>
            <a:pPr marL="0" indent="0" algn="l">
              <a:lnSpc>
                <a:spcPts val="2400"/>
              </a:lnSpc>
              <a:buNone/>
            </a:pPr>
            <a:r>
              <a:rPr lang="en-US" sz="1900" b="1" dirty="0">
                <a:solidFill>
                  <a:srgbClr val="333F70"/>
                </a:solidFill>
                <a:latin typeface="Unbounded Bold" pitchFamily="34" charset="0"/>
                <a:ea typeface="Unbounded Bold" pitchFamily="34" charset="-122"/>
                <a:cs typeface="Unbounded Bold" pitchFamily="34" charset="-120"/>
              </a:rPr>
              <a:t>Worldwide Coverage</a:t>
            </a:r>
            <a:endParaRPr lang="en-US" sz="1900" dirty="0"/>
          </a:p>
        </p:txBody>
      </p:sp>
      <p:sp>
        <p:nvSpPr>
          <p:cNvPr id="10" name="Text 6"/>
          <p:cNvSpPr/>
          <p:nvPr/>
        </p:nvSpPr>
        <p:spPr>
          <a:xfrm>
            <a:off x="5803265" y="2782570"/>
            <a:ext cx="3195955" cy="4921885"/>
          </a:xfrm>
          <a:prstGeom prst="rect">
            <a:avLst/>
          </a:prstGeom>
          <a:noFill/>
        </p:spPr>
        <p:txBody>
          <a:bodyPr wrap="square" lIns="0" tIns="0" rIns="0" bIns="0" rtlCol="0" anchor="t"/>
          <a:lstStyle/>
          <a:p>
            <a:pPr marL="0" indent="0" algn="l">
              <a:lnSpc>
                <a:spcPts val="2450"/>
              </a:lnSpc>
              <a:buNone/>
            </a:pPr>
            <a:r>
              <a:rPr lang="en-US" sz="1500" dirty="0">
                <a:solidFill>
                  <a:srgbClr val="333F70"/>
                </a:solidFill>
                <a:latin typeface="Open Sans" pitchFamily="34" charset="0"/>
                <a:ea typeface="Open Sans" pitchFamily="34" charset="-122"/>
                <a:cs typeface="Open Sans" pitchFamily="34" charset="-120"/>
              </a:rPr>
              <a:t>Leveraging our strong global partner network, our service network extends to major ports, airports, and logistics hubs worldwide. Through cooperation with quality carriers, freight forwarders, and customs agents globally, we deliver comprehensive logistics services. Whether on major trade routes or emerging markets, we ensure safe and timely delivery of goods.</a:t>
            </a:r>
            <a:endParaRPr lang="en-US" sz="1500" dirty="0">
              <a:solidFill>
                <a:srgbClr val="333F70"/>
              </a:solidFill>
              <a:latin typeface="Open Sans" pitchFamily="34" charset="0"/>
              <a:ea typeface="Open Sans" pitchFamily="34" charset="-122"/>
              <a:cs typeface="Open Sans" pitchFamily="34" charset="-120"/>
            </a:endParaRPr>
          </a:p>
        </p:txBody>
      </p:sp>
      <p:sp>
        <p:nvSpPr>
          <p:cNvPr id="11" name="Shape 7"/>
          <p:cNvSpPr/>
          <p:nvPr/>
        </p:nvSpPr>
        <p:spPr>
          <a:xfrm>
            <a:off x="9655969" y="2137886"/>
            <a:ext cx="438864" cy="438864"/>
          </a:xfrm>
          <a:prstGeom prst="roundRect">
            <a:avLst>
              <a:gd name="adj" fmla="val 18669"/>
            </a:avLst>
          </a:prstGeom>
          <a:solidFill>
            <a:srgbClr val="D6F5EE"/>
          </a:solidFill>
          <a:ln w="7620">
            <a:solidFill>
              <a:srgbClr val="BCDBD4"/>
            </a:solidFill>
            <a:prstDash val="solid"/>
          </a:ln>
        </p:spPr>
      </p:sp>
      <p:pic>
        <p:nvPicPr>
          <p:cNvPr id="12" name="Image 2" descr="preencoded.png"/>
          <p:cNvPicPr>
            <a:picLocks noChangeAspect="1"/>
          </p:cNvPicPr>
          <p:nvPr/>
        </p:nvPicPr>
        <p:blipFill>
          <a:blip r:embed="rId3"/>
          <a:stretch>
            <a:fillRect/>
          </a:stretch>
        </p:blipFill>
        <p:spPr>
          <a:xfrm>
            <a:off x="9729133" y="2174438"/>
            <a:ext cx="292537" cy="365760"/>
          </a:xfrm>
          <a:prstGeom prst="rect">
            <a:avLst/>
          </a:prstGeom>
        </p:spPr>
      </p:pic>
      <p:sp>
        <p:nvSpPr>
          <p:cNvPr id="13" name="Text 8"/>
          <p:cNvSpPr/>
          <p:nvPr/>
        </p:nvSpPr>
        <p:spPr>
          <a:xfrm>
            <a:off x="10289858" y="2206466"/>
            <a:ext cx="2840117" cy="304800"/>
          </a:xfrm>
          <a:prstGeom prst="rect">
            <a:avLst/>
          </a:prstGeom>
          <a:noFill/>
        </p:spPr>
        <p:txBody>
          <a:bodyPr wrap="none" lIns="0" tIns="0" rIns="0" bIns="0" rtlCol="0" anchor="t"/>
          <a:lstStyle/>
          <a:p>
            <a:pPr marL="0" indent="0" algn="l">
              <a:lnSpc>
                <a:spcPts val="2400"/>
              </a:lnSpc>
              <a:buNone/>
            </a:pPr>
            <a:r>
              <a:rPr lang="en-US" sz="1900" b="1" dirty="0">
                <a:solidFill>
                  <a:srgbClr val="333F70"/>
                </a:solidFill>
                <a:latin typeface="Unbounded Bold" pitchFamily="34" charset="0"/>
                <a:ea typeface="Unbounded Bold" pitchFamily="34" charset="-122"/>
                <a:cs typeface="Unbounded Bold" pitchFamily="34" charset="-120"/>
              </a:rPr>
              <a:t>Professional Team</a:t>
            </a:r>
            <a:endParaRPr lang="en-US" sz="1900" dirty="0"/>
          </a:p>
        </p:txBody>
      </p:sp>
      <p:sp>
        <p:nvSpPr>
          <p:cNvPr id="14" name="Text 9"/>
          <p:cNvSpPr/>
          <p:nvPr/>
        </p:nvSpPr>
        <p:spPr>
          <a:xfrm>
            <a:off x="10290175" y="2782570"/>
            <a:ext cx="3195955" cy="4904105"/>
          </a:xfrm>
          <a:prstGeom prst="rect">
            <a:avLst/>
          </a:prstGeom>
          <a:noFill/>
        </p:spPr>
        <p:txBody>
          <a:bodyPr wrap="square" lIns="0" tIns="0" rIns="0" bIns="0" rtlCol="0" anchor="t"/>
          <a:lstStyle/>
          <a:p>
            <a:pPr marL="0" indent="0" algn="l">
              <a:lnSpc>
                <a:spcPts val="2450"/>
              </a:lnSpc>
              <a:buNone/>
            </a:pPr>
            <a:r>
              <a:rPr lang="en-US" sz="1500" dirty="0">
                <a:solidFill>
                  <a:srgbClr val="333F70"/>
                </a:solidFill>
                <a:latin typeface="Open Sans" pitchFamily="34" charset="0"/>
                <a:ea typeface="Open Sans" pitchFamily="34" charset="-122"/>
                <a:cs typeface="Open Sans" pitchFamily="34" charset="-120"/>
              </a:rPr>
              <a:t>Our core team consists of industry experts with extensive international logistics experience. Team members are proficient in international freight operations and deeply familiar with port policies and regulations worldwide, enabling professional logistics consulting and solutions. The team adheres to a "customer-centric" philosophy, providing 24/7 support services.</a:t>
            </a:r>
            <a:endParaRPr lang="en-US" sz="1500" dirty="0">
              <a:solidFill>
                <a:srgbClr val="333F70"/>
              </a:solidFill>
              <a:latin typeface="Open Sans" pitchFamily="34" charset="0"/>
              <a:ea typeface="Open Sans" pitchFamily="34" charset="-122"/>
              <a:cs typeface="Open Sans" pitchFamily="34" charset="-120"/>
            </a:endParaRPr>
          </a:p>
        </p:txBody>
      </p:sp>
      <p:sp>
        <p:nvSpPr>
          <p:cNvPr id="15" name="Text 1"/>
          <p:cNvSpPr/>
          <p:nvPr>
            <p:custDataLst>
              <p:tags r:id="rId4"/>
            </p:custDataLst>
          </p:nvPr>
        </p:nvSpPr>
        <p:spPr>
          <a:xfrm>
            <a:off x="9753600" y="187325"/>
            <a:ext cx="4876800" cy="365760"/>
          </a:xfrm>
          <a:prstGeom prst="rect">
            <a:avLst/>
          </a:prstGeom>
          <a:noFill/>
        </p:spPr>
        <p:txBody>
          <a:bodyPr wrap="none" lIns="0" tIns="0" rIns="0" bIns="0" rtlCol="0" anchor="t"/>
          <a:p>
            <a:pPr marL="0" indent="0" algn="ctr">
              <a:lnSpc>
                <a:spcPts val="2600"/>
              </a:lnSpc>
              <a:buNone/>
            </a:pPr>
            <a:r>
              <a:rPr lang="en-US" dirty="0">
                <a:solidFill>
                  <a:srgbClr val="333F70"/>
                </a:solidFill>
                <a:latin typeface="Open Sans" pitchFamily="34" charset="0"/>
                <a:ea typeface="Open Sans" pitchFamily="34" charset="-122"/>
                <a:cs typeface="Open Sans" pitchFamily="34" charset="-120"/>
                <a:sym typeface="+mn-ea"/>
              </a:rPr>
              <a:t>Real Smart Logistics (Thailand) Co., Ltd</a:t>
            </a:r>
            <a:endParaRPr lang="en-US" dirty="0">
              <a:solidFill>
                <a:srgbClr val="333F70"/>
              </a:solidFill>
              <a:latin typeface="Open Sans" pitchFamily="34" charset="0"/>
              <a:ea typeface="Open Sans" pitchFamily="34" charset="-122"/>
              <a:cs typeface="Open Sans" pitchFamily="34" charset="-120"/>
            </a:endParaRPr>
          </a:p>
          <a:p>
            <a:pPr marL="0" indent="0" algn="ctr">
              <a:lnSpc>
                <a:spcPts val="2600"/>
              </a:lnSpc>
              <a:buNone/>
            </a:pPr>
            <a:endParaRPr lang="en-US" altLang="en-US" dirty="0">
              <a:solidFill>
                <a:srgbClr val="333F70"/>
              </a:solidFill>
              <a:latin typeface="Open Sans" pitchFamily="34" charset="0"/>
              <a:ea typeface="Open Sans" pitchFamily="34" charset="-122"/>
              <a:cs typeface="Open Sans" pitchFamily="34" charset="-12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图片 27" descr="matteo-fusco-m94kn8Rp61Q-unsplash"/>
          <p:cNvPicPr>
            <a:picLocks noChangeAspect="1"/>
          </p:cNvPicPr>
          <p:nvPr/>
        </p:nvPicPr>
        <p:blipFill>
          <a:blip r:embed="rId1"/>
          <a:srcRect l="427" t="52562" r="417" b="14900"/>
          <a:stretch>
            <a:fillRect/>
          </a:stretch>
        </p:blipFill>
        <p:spPr>
          <a:xfrm>
            <a:off x="0" y="5657850"/>
            <a:ext cx="14647545" cy="2573020"/>
          </a:xfrm>
          <a:prstGeom prst="rect">
            <a:avLst/>
          </a:prstGeom>
        </p:spPr>
      </p:pic>
      <p:sp>
        <p:nvSpPr>
          <p:cNvPr id="27" name="Shape 8"/>
          <p:cNvSpPr/>
          <p:nvPr>
            <p:custDataLst>
              <p:tags r:id="rId2"/>
            </p:custDataLst>
          </p:nvPr>
        </p:nvSpPr>
        <p:spPr>
          <a:xfrm>
            <a:off x="4933950" y="1413510"/>
            <a:ext cx="4115435" cy="4142740"/>
          </a:xfrm>
          <a:prstGeom prst="roundRect">
            <a:avLst>
              <a:gd name="adj" fmla="val 1806"/>
            </a:avLst>
          </a:prstGeom>
          <a:solidFill>
            <a:srgbClr val="D6F5EE"/>
          </a:solidFill>
          <a:ln w="7620">
            <a:solidFill>
              <a:srgbClr val="BCDBD4"/>
            </a:solidFill>
            <a:prstDash val="solid"/>
          </a:ln>
        </p:spPr>
      </p:sp>
      <p:sp>
        <p:nvSpPr>
          <p:cNvPr id="26" name="Shape 8"/>
          <p:cNvSpPr/>
          <p:nvPr>
            <p:custDataLst>
              <p:tags r:id="rId3"/>
            </p:custDataLst>
          </p:nvPr>
        </p:nvSpPr>
        <p:spPr>
          <a:xfrm>
            <a:off x="9371330" y="1413510"/>
            <a:ext cx="4115435" cy="4937125"/>
          </a:xfrm>
          <a:prstGeom prst="roundRect">
            <a:avLst>
              <a:gd name="adj" fmla="val 1806"/>
            </a:avLst>
          </a:prstGeom>
          <a:solidFill>
            <a:srgbClr val="D6F5EE"/>
          </a:solidFill>
          <a:ln w="7620">
            <a:solidFill>
              <a:srgbClr val="BCDBD4"/>
            </a:solidFill>
            <a:prstDash val="solid"/>
          </a:ln>
        </p:spPr>
      </p:sp>
      <p:sp>
        <p:nvSpPr>
          <p:cNvPr id="25" name="Shape 8"/>
          <p:cNvSpPr/>
          <p:nvPr>
            <p:custDataLst>
              <p:tags r:id="rId4"/>
            </p:custDataLst>
          </p:nvPr>
        </p:nvSpPr>
        <p:spPr>
          <a:xfrm>
            <a:off x="549275" y="1426845"/>
            <a:ext cx="4115435" cy="3748405"/>
          </a:xfrm>
          <a:prstGeom prst="roundRect">
            <a:avLst>
              <a:gd name="adj" fmla="val 1806"/>
            </a:avLst>
          </a:prstGeom>
          <a:solidFill>
            <a:srgbClr val="D6F5EE"/>
          </a:solidFill>
          <a:ln w="7620">
            <a:solidFill>
              <a:srgbClr val="BCDBD4"/>
            </a:solidFill>
            <a:prstDash val="solid"/>
          </a:ln>
        </p:spPr>
      </p:sp>
      <p:sp>
        <p:nvSpPr>
          <p:cNvPr id="2" name="Text 0"/>
          <p:cNvSpPr/>
          <p:nvPr/>
        </p:nvSpPr>
        <p:spPr>
          <a:xfrm>
            <a:off x="672465" y="528280"/>
            <a:ext cx="4803338" cy="600313"/>
          </a:xfrm>
          <a:prstGeom prst="rect">
            <a:avLst/>
          </a:prstGeom>
          <a:noFill/>
        </p:spPr>
        <p:txBody>
          <a:bodyPr wrap="none" lIns="0" tIns="0" rIns="0" bIns="0" rtlCol="0" anchor="t"/>
          <a:lstStyle/>
          <a:p>
            <a:pPr marL="0" indent="0" algn="l">
              <a:lnSpc>
                <a:spcPts val="4700"/>
              </a:lnSpc>
              <a:buNone/>
            </a:pPr>
            <a:r>
              <a:rPr lang="en-US" sz="3750" b="1" dirty="0">
                <a:solidFill>
                  <a:srgbClr val="333F70"/>
                </a:solidFill>
                <a:latin typeface="Unbounded Bold" pitchFamily="34" charset="0"/>
                <a:ea typeface="Unbounded Bold" pitchFamily="34" charset="-122"/>
                <a:cs typeface="Unbounded Bold" pitchFamily="34" charset="-120"/>
              </a:rPr>
              <a:t>3. Our Services</a:t>
            </a:r>
            <a:endParaRPr lang="en-US" sz="3750" dirty="0"/>
          </a:p>
        </p:txBody>
      </p:sp>
      <p:sp>
        <p:nvSpPr>
          <p:cNvPr id="3" name="Text 1"/>
          <p:cNvSpPr/>
          <p:nvPr/>
        </p:nvSpPr>
        <p:spPr>
          <a:xfrm>
            <a:off x="672465" y="1583373"/>
            <a:ext cx="2770465" cy="300157"/>
          </a:xfrm>
          <a:prstGeom prst="rect">
            <a:avLst/>
          </a:prstGeom>
          <a:noFill/>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Air Freight Service</a:t>
            </a:r>
            <a:endParaRPr lang="en-US" sz="1850" dirty="0"/>
          </a:p>
        </p:txBody>
      </p:sp>
      <p:sp>
        <p:nvSpPr>
          <p:cNvPr id="4" name="Text 2"/>
          <p:cNvSpPr/>
          <p:nvPr/>
        </p:nvSpPr>
        <p:spPr>
          <a:xfrm>
            <a:off x="600710" y="2101215"/>
            <a:ext cx="3838575" cy="3291205"/>
          </a:xfrm>
          <a:prstGeom prst="rect">
            <a:avLst/>
          </a:prstGeom>
          <a:noFill/>
        </p:spPr>
        <p:txBody>
          <a:bodyPr wrap="square" lIns="0" tIns="0" rIns="0" bIns="0" rtlCol="0" anchor="t"/>
          <a:lstStyle/>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rPr>
              <a:t>Providing air freight services between major airports worldwide</a:t>
            </a:r>
            <a:endParaRPr lang="en-US" sz="1500" dirty="0">
              <a:solidFill>
                <a:srgbClr val="333F70"/>
              </a:solidFill>
              <a:latin typeface="Open Sans" pitchFamily="34" charset="0"/>
              <a:ea typeface="Open Sans" pitchFamily="34" charset="-122"/>
              <a:cs typeface="Open Sans" pitchFamily="34" charset="-120"/>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Supporting diverse transportation solutions including direct flights and transit options</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Special cargo air solutions for dangerous goods and valuable items</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One-stop customs clearance service for air freight import and export</a:t>
            </a:r>
            <a:endParaRPr lang="en-US" sz="1500" dirty="0"/>
          </a:p>
          <a:p>
            <a:pPr marL="342900" indent="-342900" algn="l">
              <a:lnSpc>
                <a:spcPts val="2400"/>
              </a:lnSpc>
              <a:buSzPct val="100000"/>
              <a:buFont typeface="+mj-lt"/>
              <a:buAutoNum type="arabicPeriod"/>
            </a:pPr>
            <a:endParaRPr lang="en-US" sz="1500" dirty="0"/>
          </a:p>
        </p:txBody>
      </p:sp>
      <p:sp>
        <p:nvSpPr>
          <p:cNvPr id="9" name="Text 6"/>
          <p:cNvSpPr/>
          <p:nvPr/>
        </p:nvSpPr>
        <p:spPr>
          <a:xfrm>
            <a:off x="5123894" y="1584008"/>
            <a:ext cx="2914055" cy="300157"/>
          </a:xfrm>
          <a:prstGeom prst="rect">
            <a:avLst/>
          </a:prstGeom>
          <a:noFill/>
        </p:spPr>
        <p:txBody>
          <a:bodyPr wrap="non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Sea Freight Service</a:t>
            </a:r>
            <a:endParaRPr lang="en-US" sz="1850" dirty="0"/>
          </a:p>
        </p:txBody>
      </p:sp>
      <p:sp>
        <p:nvSpPr>
          <p:cNvPr id="10" name="Text 7"/>
          <p:cNvSpPr/>
          <p:nvPr/>
        </p:nvSpPr>
        <p:spPr>
          <a:xfrm>
            <a:off x="5067300" y="2125345"/>
            <a:ext cx="3838575" cy="3290570"/>
          </a:xfrm>
          <a:prstGeom prst="rect">
            <a:avLst/>
          </a:prstGeom>
          <a:noFill/>
        </p:spPr>
        <p:txBody>
          <a:bodyPr wrap="square" lIns="0" tIns="0" rIns="0" bIns="0" rtlCol="0" anchor="t"/>
          <a:lstStyle/>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rPr>
              <a:t>Full Container Load (FCL) and Less than Container Load (LCL) shipping services</a:t>
            </a:r>
            <a:endParaRPr lang="en-US" sz="1500" dirty="0">
              <a:solidFill>
                <a:srgbClr val="333F70"/>
              </a:solidFill>
              <a:latin typeface="Open Sans" pitchFamily="34" charset="0"/>
              <a:ea typeface="Open Sans" pitchFamily="34" charset="-122"/>
              <a:cs typeface="Open Sans" pitchFamily="34" charset="-120"/>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Coverage of major global port routes</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Flexible sailing schedules and premium space guarantee</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Special container services: Open Top, Flat Rack, Platform, etc.</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Real-time cargo tracking and sailing schedule inquiry services</a:t>
            </a:r>
            <a:endParaRPr lang="en-US" sz="1500" dirty="0"/>
          </a:p>
          <a:p>
            <a:pPr marL="342900" indent="-342900" algn="l">
              <a:lnSpc>
                <a:spcPts val="2400"/>
              </a:lnSpc>
              <a:buSzPct val="100000"/>
              <a:buFont typeface="+mj-lt"/>
              <a:buAutoNum type="arabicPeriod"/>
            </a:pPr>
            <a:endParaRPr lang="en-US" sz="1500" dirty="0"/>
          </a:p>
          <a:p>
            <a:pPr marL="342900" indent="-342900" algn="l">
              <a:lnSpc>
                <a:spcPts val="2400"/>
              </a:lnSpc>
              <a:buSzPct val="100000"/>
              <a:buFont typeface="+mj-lt"/>
              <a:buAutoNum type="arabicPeriod"/>
            </a:pPr>
            <a:endParaRPr lang="en-US" sz="1500" dirty="0"/>
          </a:p>
          <a:p>
            <a:pPr marL="342900" indent="-342900" algn="l">
              <a:lnSpc>
                <a:spcPts val="2400"/>
              </a:lnSpc>
              <a:buSzPct val="100000"/>
              <a:buFont typeface="+mj-lt"/>
              <a:buAutoNum type="arabicPeriod"/>
            </a:pPr>
            <a:endParaRPr lang="en-US" sz="1500" dirty="0"/>
          </a:p>
        </p:txBody>
      </p:sp>
      <p:sp>
        <p:nvSpPr>
          <p:cNvPr id="13" name="Text 10"/>
          <p:cNvSpPr/>
          <p:nvPr/>
        </p:nvSpPr>
        <p:spPr>
          <a:xfrm>
            <a:off x="5418455" y="3437255"/>
            <a:ext cx="4115435" cy="614680"/>
          </a:xfrm>
          <a:prstGeom prst="rect">
            <a:avLst/>
          </a:prstGeom>
          <a:noFill/>
        </p:spPr>
        <p:txBody>
          <a:bodyPr wrap="square" lIns="0" tIns="0" rIns="0" bIns="0" rtlCol="0" anchor="t"/>
          <a:lstStyle/>
          <a:p>
            <a:pPr marL="342900" indent="-342900" algn="l">
              <a:lnSpc>
                <a:spcPts val="2400"/>
              </a:lnSpc>
              <a:buSzPct val="100000"/>
              <a:buFont typeface="+mj-lt"/>
              <a:buAutoNum type="arabicPeriod" startAt="4"/>
            </a:pPr>
            <a:endParaRPr lang="en-US" sz="1500" dirty="0"/>
          </a:p>
        </p:txBody>
      </p:sp>
      <p:sp>
        <p:nvSpPr>
          <p:cNvPr id="15" name="Text 12"/>
          <p:cNvSpPr/>
          <p:nvPr/>
        </p:nvSpPr>
        <p:spPr>
          <a:xfrm>
            <a:off x="9533890" y="1584960"/>
            <a:ext cx="4115435" cy="299085"/>
          </a:xfrm>
          <a:prstGeom prst="rect">
            <a:avLst/>
          </a:prstGeom>
          <a:noFill/>
        </p:spPr>
        <p:txBody>
          <a:bodyPr wrap="square" lIns="0" tIns="0" rIns="0" bIns="0" rtlCol="0" anchor="t"/>
          <a:lstStyle/>
          <a:p>
            <a:pPr marL="0" indent="0" algn="l">
              <a:lnSpc>
                <a:spcPts val="2350"/>
              </a:lnSpc>
              <a:buNone/>
            </a:pPr>
            <a:r>
              <a:rPr lang="en-US" sz="1850" b="1" dirty="0">
                <a:solidFill>
                  <a:srgbClr val="333F70"/>
                </a:solidFill>
                <a:latin typeface="Unbounded Bold" pitchFamily="34" charset="0"/>
                <a:ea typeface="Unbounded Bold" pitchFamily="34" charset="-122"/>
                <a:cs typeface="Unbounded Bold" pitchFamily="34" charset="-120"/>
              </a:rPr>
              <a:t>Customs Clearance Service</a:t>
            </a:r>
            <a:endParaRPr lang="en-US" sz="1850" dirty="0"/>
          </a:p>
        </p:txBody>
      </p:sp>
      <p:sp>
        <p:nvSpPr>
          <p:cNvPr id="16" name="Text 13"/>
          <p:cNvSpPr/>
          <p:nvPr/>
        </p:nvSpPr>
        <p:spPr>
          <a:xfrm>
            <a:off x="9533890" y="2101215"/>
            <a:ext cx="3838575" cy="3454400"/>
          </a:xfrm>
          <a:prstGeom prst="rect">
            <a:avLst/>
          </a:prstGeom>
          <a:noFill/>
        </p:spPr>
        <p:txBody>
          <a:bodyPr wrap="square" lIns="0" tIns="0" rIns="0" bIns="0" rtlCol="0" anchor="t"/>
          <a:lstStyle/>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rPr>
              <a:t>Import and export customs clearance services</a:t>
            </a:r>
            <a:endParaRPr lang="en-US" sz="1500" dirty="0">
              <a:solidFill>
                <a:srgbClr val="333F70"/>
              </a:solidFill>
              <a:latin typeface="Open Sans" pitchFamily="34" charset="0"/>
              <a:ea typeface="Open Sans" pitchFamily="34" charset="-122"/>
              <a:cs typeface="Open Sans" pitchFamily="34" charset="-120"/>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Integrated services for commodity inspection, declaration, and customs clearance</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Related documentation services including permits, certificates of origin</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Customs policy consulting and solution optimization</a:t>
            </a:r>
            <a:endParaRPr lang="en-US" sz="1500" dirty="0">
              <a:solidFill>
                <a:srgbClr val="333F70"/>
              </a:solidFill>
              <a:latin typeface="Open Sans" pitchFamily="34" charset="0"/>
              <a:ea typeface="Open Sans" pitchFamily="34" charset="-122"/>
              <a:cs typeface="Open Sans" pitchFamily="34" charset="-120"/>
              <a:sym typeface="+mn-ea"/>
            </a:endParaRPr>
          </a:p>
          <a:p>
            <a:pPr marL="342900" indent="-342900" algn="l">
              <a:lnSpc>
                <a:spcPts val="2400"/>
              </a:lnSpc>
              <a:buSzPct val="100000"/>
              <a:buFont typeface="+mj-lt"/>
              <a:buAutoNum type="arabicPeriod"/>
            </a:pPr>
            <a:r>
              <a:rPr lang="en-US" sz="1500" dirty="0">
                <a:solidFill>
                  <a:srgbClr val="333F70"/>
                </a:solidFill>
                <a:latin typeface="Open Sans" pitchFamily="34" charset="0"/>
                <a:ea typeface="Open Sans" pitchFamily="34" charset="-122"/>
                <a:cs typeface="Open Sans" pitchFamily="34" charset="-120"/>
                <a:sym typeface="+mn-ea"/>
              </a:rPr>
              <a:t>Assistance with customs inspection, detention, and other special situations</a:t>
            </a:r>
            <a:endParaRPr lang="en-US" sz="1500" dirty="0"/>
          </a:p>
          <a:p>
            <a:pPr marL="342900" indent="-342900" algn="l">
              <a:lnSpc>
                <a:spcPts val="2400"/>
              </a:lnSpc>
              <a:buSzPct val="100000"/>
              <a:buFont typeface="+mj-lt"/>
              <a:buAutoNum type="arabicPeriod"/>
            </a:pPr>
            <a:endParaRPr lang="en-US" sz="1500" dirty="0"/>
          </a:p>
          <a:p>
            <a:pPr marL="342900" indent="-342900" algn="l">
              <a:lnSpc>
                <a:spcPts val="2400"/>
              </a:lnSpc>
              <a:buSzPct val="100000"/>
              <a:buFont typeface="+mj-lt"/>
              <a:buAutoNum type="arabicPeriod"/>
            </a:pPr>
            <a:endParaRPr lang="en-US" sz="1500" dirty="0"/>
          </a:p>
          <a:p>
            <a:pPr marL="342900" indent="-342900" algn="l">
              <a:lnSpc>
                <a:spcPts val="2400"/>
              </a:lnSpc>
              <a:buSzPct val="100000"/>
              <a:buFont typeface="+mj-lt"/>
              <a:buAutoNum type="arabicPeriod"/>
            </a:pPr>
            <a:endParaRPr lang="en-US" sz="1500" dirty="0"/>
          </a:p>
        </p:txBody>
      </p:sp>
      <p:sp>
        <p:nvSpPr>
          <p:cNvPr id="17" name="Text 14"/>
          <p:cNvSpPr/>
          <p:nvPr/>
        </p:nvSpPr>
        <p:spPr>
          <a:xfrm>
            <a:off x="9855835" y="3082925"/>
            <a:ext cx="4115435" cy="922020"/>
          </a:xfrm>
          <a:prstGeom prst="rect">
            <a:avLst/>
          </a:prstGeom>
          <a:noFill/>
        </p:spPr>
        <p:txBody>
          <a:bodyPr wrap="square" lIns="0" tIns="0" rIns="0" bIns="0" rtlCol="0" anchor="t"/>
          <a:lstStyle/>
          <a:p>
            <a:pPr marL="342900" indent="-342900" algn="l">
              <a:lnSpc>
                <a:spcPts val="2400"/>
              </a:lnSpc>
              <a:buSzPct val="100000"/>
              <a:buFont typeface="+mj-lt"/>
              <a:buAutoNum type="arabicPeriod" startAt="2"/>
            </a:pPr>
            <a:endParaRPr lang="en-US" sz="1500" dirty="0"/>
          </a:p>
        </p:txBody>
      </p:sp>
      <p:sp>
        <p:nvSpPr>
          <p:cNvPr id="19" name="Text 16"/>
          <p:cNvSpPr/>
          <p:nvPr/>
        </p:nvSpPr>
        <p:spPr>
          <a:xfrm>
            <a:off x="9855835" y="4754245"/>
            <a:ext cx="4115435" cy="614680"/>
          </a:xfrm>
          <a:prstGeom prst="rect">
            <a:avLst/>
          </a:prstGeom>
          <a:noFill/>
        </p:spPr>
        <p:txBody>
          <a:bodyPr wrap="square" lIns="0" tIns="0" rIns="0" bIns="0" rtlCol="0" anchor="t"/>
          <a:lstStyle/>
          <a:p>
            <a:pPr marL="342900" indent="-342900" algn="l">
              <a:lnSpc>
                <a:spcPts val="2400"/>
              </a:lnSpc>
              <a:buSzPct val="100000"/>
              <a:buFont typeface="+mj-lt"/>
              <a:buAutoNum type="arabicPeriod" startAt="4"/>
            </a:pPr>
            <a:endParaRPr lang="en-US" sz="1500" dirty="0"/>
          </a:p>
        </p:txBody>
      </p:sp>
      <p:pic>
        <p:nvPicPr>
          <p:cNvPr id="30" name="图片 29" descr="QQ20250324-113458@2x"/>
          <p:cNvPicPr>
            <a:picLocks noChangeAspect="1"/>
          </p:cNvPicPr>
          <p:nvPr/>
        </p:nvPicPr>
        <p:blipFill>
          <a:blip r:embed="rId5"/>
          <a:stretch>
            <a:fillRect/>
          </a:stretch>
        </p:blipFill>
        <p:spPr>
          <a:xfrm>
            <a:off x="549275" y="5962650"/>
            <a:ext cx="2821940" cy="1963420"/>
          </a:xfrm>
          <a:prstGeom prst="rect">
            <a:avLst/>
          </a:prstGeom>
        </p:spPr>
      </p:pic>
      <p:sp>
        <p:nvSpPr>
          <p:cNvPr id="31" name="Text 1"/>
          <p:cNvSpPr/>
          <p:nvPr>
            <p:custDataLst>
              <p:tags r:id="rId6"/>
            </p:custDataLst>
          </p:nvPr>
        </p:nvSpPr>
        <p:spPr>
          <a:xfrm>
            <a:off x="9753600" y="187325"/>
            <a:ext cx="4876800" cy="365760"/>
          </a:xfrm>
          <a:prstGeom prst="rect">
            <a:avLst/>
          </a:prstGeom>
          <a:noFill/>
        </p:spPr>
        <p:txBody>
          <a:bodyPr wrap="none" lIns="0" tIns="0" rIns="0" bIns="0" rtlCol="0" anchor="t"/>
          <a:p>
            <a:pPr marL="0" indent="0" algn="ctr">
              <a:lnSpc>
                <a:spcPts val="2600"/>
              </a:lnSpc>
              <a:buNone/>
            </a:pPr>
            <a:r>
              <a:rPr lang="en-US" dirty="0">
                <a:solidFill>
                  <a:srgbClr val="333F70"/>
                </a:solidFill>
                <a:latin typeface="Open Sans" pitchFamily="34" charset="0"/>
                <a:ea typeface="Open Sans" pitchFamily="34" charset="-122"/>
                <a:cs typeface="Open Sans" pitchFamily="34" charset="-120"/>
                <a:sym typeface="+mn-ea"/>
              </a:rPr>
              <a:t>Real Smart Logistics (Thailand) Co., Ltd</a:t>
            </a:r>
            <a:endParaRPr lang="en-US" dirty="0">
              <a:solidFill>
                <a:srgbClr val="333F70"/>
              </a:solidFill>
              <a:latin typeface="Open Sans" pitchFamily="34" charset="0"/>
              <a:ea typeface="Open Sans" pitchFamily="34" charset="-122"/>
              <a:cs typeface="Open Sans" pitchFamily="34" charset="-120"/>
            </a:endParaRPr>
          </a:p>
          <a:p>
            <a:pPr marL="0" indent="0" algn="ctr">
              <a:lnSpc>
                <a:spcPts val="2600"/>
              </a:lnSpc>
              <a:buNone/>
            </a:pPr>
            <a:endParaRPr lang="en-US" altLang="en-US" dirty="0">
              <a:solidFill>
                <a:srgbClr val="333F70"/>
              </a:solidFill>
              <a:latin typeface="Open Sans" pitchFamily="34" charset="0"/>
              <a:ea typeface="Open Sans" pitchFamily="34" charset="-122"/>
              <a:cs typeface="Open Sans" pitchFamily="34" charset="-12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9144000" y="0"/>
            <a:ext cx="5486400" cy="8233172"/>
          </a:xfrm>
          <a:prstGeom prst="rect">
            <a:avLst/>
          </a:prstGeom>
        </p:spPr>
      </p:pic>
      <p:sp>
        <p:nvSpPr>
          <p:cNvPr id="3" name="Text 0"/>
          <p:cNvSpPr/>
          <p:nvPr/>
        </p:nvSpPr>
        <p:spPr>
          <a:xfrm>
            <a:off x="563166" y="442436"/>
            <a:ext cx="8017669" cy="1005602"/>
          </a:xfrm>
          <a:prstGeom prst="rect">
            <a:avLst/>
          </a:prstGeom>
          <a:noFill/>
        </p:spPr>
        <p:txBody>
          <a:bodyPr wrap="square" lIns="0" tIns="0" rIns="0" bIns="0" rtlCol="0" anchor="t"/>
          <a:lstStyle/>
          <a:p>
            <a:pPr marL="0" indent="0" algn="l">
              <a:lnSpc>
                <a:spcPts val="3950"/>
              </a:lnSpc>
              <a:buNone/>
            </a:pPr>
            <a:r>
              <a:rPr lang="en-US" sz="3150" b="1" dirty="0">
                <a:solidFill>
                  <a:srgbClr val="333F70"/>
                </a:solidFill>
                <a:latin typeface="Unbounded Bold" pitchFamily="34" charset="0"/>
                <a:ea typeface="Unbounded Bold" pitchFamily="34" charset="-122"/>
                <a:cs typeface="Unbounded Bold" pitchFamily="34" charset="-120"/>
              </a:rPr>
              <a:t>Specialized Transport Solutions</a:t>
            </a:r>
            <a:endParaRPr lang="en-US" sz="3150" dirty="0"/>
          </a:p>
        </p:txBody>
      </p:sp>
      <p:sp>
        <p:nvSpPr>
          <p:cNvPr id="4" name="Shape 1"/>
          <p:cNvSpPr/>
          <p:nvPr/>
        </p:nvSpPr>
        <p:spPr>
          <a:xfrm>
            <a:off x="563166" y="1689378"/>
            <a:ext cx="3928467" cy="3742849"/>
          </a:xfrm>
          <a:prstGeom prst="roundRect">
            <a:avLst>
              <a:gd name="adj" fmla="val 1806"/>
            </a:avLst>
          </a:prstGeom>
          <a:solidFill>
            <a:srgbClr val="D6F5EE"/>
          </a:solidFill>
          <a:ln w="7620">
            <a:solidFill>
              <a:srgbClr val="BCDBD4"/>
            </a:solidFill>
            <a:prstDash val="solid"/>
          </a:ln>
        </p:spPr>
      </p:sp>
      <p:sp>
        <p:nvSpPr>
          <p:cNvPr id="5" name="Text 2"/>
          <p:cNvSpPr/>
          <p:nvPr/>
        </p:nvSpPr>
        <p:spPr>
          <a:xfrm>
            <a:off x="731639" y="1857851"/>
            <a:ext cx="2988826" cy="251341"/>
          </a:xfrm>
          <a:prstGeom prst="rect">
            <a:avLst/>
          </a:prstGeom>
          <a:noFill/>
        </p:spPr>
        <p:txBody>
          <a:bodyPr wrap="none" lIns="0" tIns="0" rIns="0" bIns="0" rtlCol="0" anchor="t"/>
          <a:lstStyle/>
          <a:p>
            <a:pPr marL="0" indent="0" algn="l">
              <a:lnSpc>
                <a:spcPts val="1950"/>
              </a:lnSpc>
              <a:buNone/>
            </a:pPr>
            <a:r>
              <a:rPr lang="en-US" sz="1550" b="1" dirty="0">
                <a:solidFill>
                  <a:srgbClr val="333F70"/>
                </a:solidFill>
                <a:latin typeface="Unbounded Bold" pitchFamily="34" charset="0"/>
                <a:ea typeface="Unbounded Bold" pitchFamily="34" charset="-122"/>
                <a:cs typeface="Unbounded Bold" pitchFamily="34" charset="-120"/>
              </a:rPr>
              <a:t>Road Transport Service</a:t>
            </a:r>
            <a:endParaRPr lang="en-US" sz="1550" dirty="0"/>
          </a:p>
        </p:txBody>
      </p:sp>
      <p:sp>
        <p:nvSpPr>
          <p:cNvPr id="6" name="Text 3"/>
          <p:cNvSpPr/>
          <p:nvPr/>
        </p:nvSpPr>
        <p:spPr>
          <a:xfrm>
            <a:off x="731639" y="2205633"/>
            <a:ext cx="3591520" cy="257532"/>
          </a:xfrm>
          <a:prstGeom prst="rect">
            <a:avLst/>
          </a:prstGeom>
          <a:noFill/>
        </p:spPr>
        <p:txBody>
          <a:bodyPr wrap="none" lIns="0" tIns="0" rIns="0" bIns="0" rtlCol="0" anchor="t"/>
          <a:lstStyle/>
          <a:p>
            <a:pPr marL="342900" indent="-342900" algn="l">
              <a:lnSpc>
                <a:spcPts val="2000"/>
              </a:lnSpc>
              <a:buSzPct val="100000"/>
              <a:buFont typeface="+mj-lt"/>
              <a:buAutoNum type="arabicPeriod"/>
            </a:pPr>
            <a:r>
              <a:rPr lang="en-US" sz="1250" dirty="0">
                <a:solidFill>
                  <a:srgbClr val="333F70"/>
                </a:solidFill>
                <a:latin typeface="Open Sans" pitchFamily="34" charset="0"/>
                <a:ea typeface="Open Sans" pitchFamily="34" charset="-122"/>
                <a:cs typeface="Open Sans" pitchFamily="34" charset="-120"/>
              </a:rPr>
              <a:t>Container trucking services</a:t>
            </a:r>
            <a:endParaRPr lang="en-US" sz="1250" dirty="0"/>
          </a:p>
        </p:txBody>
      </p:sp>
      <p:sp>
        <p:nvSpPr>
          <p:cNvPr id="7" name="Text 4"/>
          <p:cNvSpPr/>
          <p:nvPr/>
        </p:nvSpPr>
        <p:spPr>
          <a:xfrm>
            <a:off x="731639" y="2519482"/>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2"/>
            </a:pPr>
            <a:r>
              <a:rPr lang="en-US" sz="1250" dirty="0">
                <a:solidFill>
                  <a:srgbClr val="333F70"/>
                </a:solidFill>
                <a:latin typeface="Open Sans" pitchFamily="34" charset="0"/>
                <a:ea typeface="Open Sans" pitchFamily="34" charset="-122"/>
                <a:cs typeface="Open Sans" pitchFamily="34" charset="-120"/>
              </a:rPr>
              <a:t>Factory pickup and door-to-door delivery services</a:t>
            </a:r>
            <a:endParaRPr lang="en-US" sz="1250" dirty="0"/>
          </a:p>
        </p:txBody>
      </p:sp>
      <p:sp>
        <p:nvSpPr>
          <p:cNvPr id="8" name="Text 5"/>
          <p:cNvSpPr/>
          <p:nvPr/>
        </p:nvSpPr>
        <p:spPr>
          <a:xfrm>
            <a:off x="731639" y="3090863"/>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3"/>
            </a:pPr>
            <a:r>
              <a:rPr lang="en-US" sz="1250" dirty="0">
                <a:solidFill>
                  <a:srgbClr val="333F70"/>
                </a:solidFill>
                <a:latin typeface="Open Sans" pitchFamily="34" charset="0"/>
                <a:ea typeface="Open Sans" pitchFamily="34" charset="-122"/>
                <a:cs typeface="Open Sans" pitchFamily="34" charset="-120"/>
              </a:rPr>
              <a:t>Road transport network covering Thailand and neighboring countries</a:t>
            </a:r>
            <a:endParaRPr lang="en-US" sz="1250" dirty="0"/>
          </a:p>
        </p:txBody>
      </p:sp>
      <p:sp>
        <p:nvSpPr>
          <p:cNvPr id="9" name="Text 6"/>
          <p:cNvSpPr/>
          <p:nvPr/>
        </p:nvSpPr>
        <p:spPr>
          <a:xfrm>
            <a:off x="731639" y="3662243"/>
            <a:ext cx="3591520" cy="257532"/>
          </a:xfrm>
          <a:prstGeom prst="rect">
            <a:avLst/>
          </a:prstGeom>
          <a:noFill/>
        </p:spPr>
        <p:txBody>
          <a:bodyPr wrap="none" lIns="0" tIns="0" rIns="0" bIns="0" rtlCol="0" anchor="t"/>
          <a:lstStyle/>
          <a:p>
            <a:pPr marL="342900" indent="-342900" algn="l">
              <a:lnSpc>
                <a:spcPts val="2000"/>
              </a:lnSpc>
              <a:buSzPct val="100000"/>
              <a:buFont typeface="+mj-lt"/>
              <a:buAutoNum type="arabicPeriod" startAt="4"/>
            </a:pPr>
            <a:r>
              <a:rPr lang="en-US" sz="1250" dirty="0">
                <a:solidFill>
                  <a:srgbClr val="333F70"/>
                </a:solidFill>
                <a:latin typeface="Open Sans" pitchFamily="34" charset="0"/>
                <a:ea typeface="Open Sans" pitchFamily="34" charset="-122"/>
                <a:cs typeface="Open Sans" pitchFamily="34" charset="-120"/>
              </a:rPr>
              <a:t>Multimodal transportation transit services</a:t>
            </a:r>
            <a:endParaRPr lang="en-US" sz="1250" dirty="0"/>
          </a:p>
        </p:txBody>
      </p:sp>
      <p:sp>
        <p:nvSpPr>
          <p:cNvPr id="10" name="Text 7"/>
          <p:cNvSpPr/>
          <p:nvPr/>
        </p:nvSpPr>
        <p:spPr>
          <a:xfrm>
            <a:off x="731639" y="3976092"/>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5"/>
            </a:pPr>
            <a:r>
              <a:rPr lang="en-US" sz="1250" dirty="0">
                <a:solidFill>
                  <a:srgbClr val="333F70"/>
                </a:solidFill>
                <a:latin typeface="Open Sans" pitchFamily="34" charset="0"/>
                <a:ea typeface="Open Sans" pitchFamily="34" charset="-122"/>
                <a:cs typeface="Open Sans" pitchFamily="34" charset="-120"/>
              </a:rPr>
              <a:t>Real-time vehicle positioning tracking system</a:t>
            </a:r>
            <a:endParaRPr lang="en-US" sz="1250" dirty="0"/>
          </a:p>
        </p:txBody>
      </p:sp>
      <p:sp>
        <p:nvSpPr>
          <p:cNvPr id="11" name="Shape 8"/>
          <p:cNvSpPr/>
          <p:nvPr/>
        </p:nvSpPr>
        <p:spPr>
          <a:xfrm>
            <a:off x="4652486" y="1689378"/>
            <a:ext cx="3928467" cy="3742849"/>
          </a:xfrm>
          <a:prstGeom prst="roundRect">
            <a:avLst>
              <a:gd name="adj" fmla="val 1806"/>
            </a:avLst>
          </a:prstGeom>
          <a:solidFill>
            <a:srgbClr val="D6F5EE"/>
          </a:solidFill>
          <a:ln w="7620">
            <a:solidFill>
              <a:srgbClr val="BCDBD4"/>
            </a:solidFill>
            <a:prstDash val="solid"/>
          </a:ln>
        </p:spPr>
      </p:sp>
      <p:sp>
        <p:nvSpPr>
          <p:cNvPr id="12" name="Text 9"/>
          <p:cNvSpPr/>
          <p:nvPr/>
        </p:nvSpPr>
        <p:spPr>
          <a:xfrm>
            <a:off x="4820960" y="1857851"/>
            <a:ext cx="2440900" cy="251341"/>
          </a:xfrm>
          <a:prstGeom prst="rect">
            <a:avLst/>
          </a:prstGeom>
          <a:noFill/>
        </p:spPr>
        <p:txBody>
          <a:bodyPr wrap="none" lIns="0" tIns="0" rIns="0" bIns="0" rtlCol="0" anchor="t"/>
          <a:lstStyle/>
          <a:p>
            <a:pPr marL="0" indent="0" algn="l">
              <a:lnSpc>
                <a:spcPts val="1950"/>
              </a:lnSpc>
              <a:buNone/>
            </a:pPr>
            <a:r>
              <a:rPr lang="en-US" sz="1550" b="1" dirty="0">
                <a:solidFill>
                  <a:srgbClr val="333F70"/>
                </a:solidFill>
                <a:latin typeface="Unbounded Bold" pitchFamily="34" charset="0"/>
                <a:ea typeface="Unbounded Bold" pitchFamily="34" charset="-122"/>
                <a:cs typeface="Unbounded Bold" pitchFamily="34" charset="-120"/>
              </a:rPr>
              <a:t>OOG (Out of Gauge)</a:t>
            </a:r>
            <a:endParaRPr lang="en-US" sz="1550" dirty="0"/>
          </a:p>
        </p:txBody>
      </p:sp>
      <p:sp>
        <p:nvSpPr>
          <p:cNvPr id="13" name="Text 10"/>
          <p:cNvSpPr/>
          <p:nvPr/>
        </p:nvSpPr>
        <p:spPr>
          <a:xfrm>
            <a:off x="4820960" y="2205633"/>
            <a:ext cx="3591520" cy="772597"/>
          </a:xfrm>
          <a:prstGeom prst="rect">
            <a:avLst/>
          </a:prstGeom>
          <a:noFill/>
        </p:spPr>
        <p:txBody>
          <a:bodyPr wrap="square" lIns="0" tIns="0" rIns="0" bIns="0" rtlCol="0" anchor="t"/>
          <a:lstStyle/>
          <a:p>
            <a:pPr marL="342900" indent="-342900" algn="l">
              <a:lnSpc>
                <a:spcPts val="2000"/>
              </a:lnSpc>
              <a:buSzPct val="100000"/>
              <a:buFont typeface="+mj-lt"/>
              <a:buAutoNum type="arabicPeriod"/>
            </a:pPr>
            <a:r>
              <a:rPr lang="en-US" sz="1250" dirty="0">
                <a:solidFill>
                  <a:srgbClr val="333F70"/>
                </a:solidFill>
                <a:latin typeface="Open Sans" pitchFamily="34" charset="0"/>
                <a:ea typeface="Open Sans" pitchFamily="34" charset="-122"/>
                <a:cs typeface="Open Sans" pitchFamily="34" charset="-120"/>
              </a:rPr>
              <a:t>Customized transportation solutions for oversized, overweight, and over-limit equipment</a:t>
            </a:r>
            <a:endParaRPr lang="en-US" sz="1250" dirty="0"/>
          </a:p>
        </p:txBody>
      </p:sp>
      <p:sp>
        <p:nvSpPr>
          <p:cNvPr id="14" name="Text 11"/>
          <p:cNvSpPr/>
          <p:nvPr/>
        </p:nvSpPr>
        <p:spPr>
          <a:xfrm>
            <a:off x="4820960" y="3034546"/>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2"/>
            </a:pPr>
            <a:r>
              <a:rPr lang="en-US" sz="1250" dirty="0">
                <a:solidFill>
                  <a:srgbClr val="333F70"/>
                </a:solidFill>
                <a:latin typeface="Open Sans" pitchFamily="34" charset="0"/>
                <a:ea typeface="Open Sans" pitchFamily="34" charset="-122"/>
                <a:cs typeface="Open Sans" pitchFamily="34" charset="-120"/>
              </a:rPr>
              <a:t>Professional heavy equipment loading and unloading team</a:t>
            </a:r>
            <a:endParaRPr lang="en-US" sz="1250" dirty="0"/>
          </a:p>
        </p:txBody>
      </p:sp>
      <p:sp>
        <p:nvSpPr>
          <p:cNvPr id="15" name="Text 12"/>
          <p:cNvSpPr/>
          <p:nvPr/>
        </p:nvSpPr>
        <p:spPr>
          <a:xfrm>
            <a:off x="4820960" y="3605927"/>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3"/>
            </a:pPr>
            <a:r>
              <a:rPr lang="en-US" sz="1250" dirty="0">
                <a:solidFill>
                  <a:srgbClr val="333F70"/>
                </a:solidFill>
                <a:latin typeface="Open Sans" pitchFamily="34" charset="0"/>
                <a:ea typeface="Open Sans" pitchFamily="34" charset="-122"/>
                <a:cs typeface="Open Sans" pitchFamily="34" charset="-120"/>
              </a:rPr>
              <a:t>Special vehicle and dedicated equipment support</a:t>
            </a:r>
            <a:endParaRPr lang="en-US" sz="1250" dirty="0"/>
          </a:p>
        </p:txBody>
      </p:sp>
      <p:sp>
        <p:nvSpPr>
          <p:cNvPr id="16" name="Text 13"/>
          <p:cNvSpPr/>
          <p:nvPr/>
        </p:nvSpPr>
        <p:spPr>
          <a:xfrm>
            <a:off x="4820960" y="4177308"/>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4"/>
            </a:pPr>
            <a:r>
              <a:rPr lang="en-US" sz="1250" dirty="0">
                <a:solidFill>
                  <a:srgbClr val="333F70"/>
                </a:solidFill>
                <a:latin typeface="Open Sans" pitchFamily="34" charset="0"/>
                <a:ea typeface="Open Sans" pitchFamily="34" charset="-122"/>
                <a:cs typeface="Open Sans" pitchFamily="34" charset="-120"/>
              </a:rPr>
              <a:t>Transportation route survey and optimization</a:t>
            </a:r>
            <a:endParaRPr lang="en-US" sz="1250" dirty="0"/>
          </a:p>
        </p:txBody>
      </p:sp>
      <p:sp>
        <p:nvSpPr>
          <p:cNvPr id="17" name="Text 14"/>
          <p:cNvSpPr/>
          <p:nvPr/>
        </p:nvSpPr>
        <p:spPr>
          <a:xfrm>
            <a:off x="4820960" y="4748689"/>
            <a:ext cx="3591520" cy="515064"/>
          </a:xfrm>
          <a:prstGeom prst="rect">
            <a:avLst/>
          </a:prstGeom>
          <a:noFill/>
        </p:spPr>
        <p:txBody>
          <a:bodyPr wrap="square" lIns="0" tIns="0" rIns="0" bIns="0" rtlCol="0" anchor="t"/>
          <a:lstStyle/>
          <a:p>
            <a:pPr marL="342900" indent="-342900" algn="l">
              <a:lnSpc>
                <a:spcPts val="2000"/>
              </a:lnSpc>
              <a:buSzPct val="100000"/>
              <a:buFont typeface="+mj-lt"/>
              <a:buAutoNum type="arabicPeriod" startAt="5"/>
            </a:pPr>
            <a:r>
              <a:rPr lang="en-US" sz="1250" dirty="0">
                <a:solidFill>
                  <a:srgbClr val="333F70"/>
                </a:solidFill>
                <a:latin typeface="Open Sans" pitchFamily="34" charset="0"/>
                <a:ea typeface="Open Sans" pitchFamily="34" charset="-122"/>
                <a:cs typeface="Open Sans" pitchFamily="34" charset="-120"/>
              </a:rPr>
              <a:t>Comprehensive risk assessment and security assurance</a:t>
            </a:r>
            <a:endParaRPr lang="en-US" sz="1250" dirty="0"/>
          </a:p>
        </p:txBody>
      </p:sp>
      <p:sp>
        <p:nvSpPr>
          <p:cNvPr id="18" name="Shape 15"/>
          <p:cNvSpPr/>
          <p:nvPr/>
        </p:nvSpPr>
        <p:spPr>
          <a:xfrm>
            <a:off x="563166" y="5593080"/>
            <a:ext cx="8017669" cy="2197656"/>
          </a:xfrm>
          <a:prstGeom prst="roundRect">
            <a:avLst>
              <a:gd name="adj" fmla="val 3075"/>
            </a:avLst>
          </a:prstGeom>
          <a:solidFill>
            <a:srgbClr val="D6F5EE"/>
          </a:solidFill>
          <a:ln w="7620">
            <a:solidFill>
              <a:srgbClr val="BCDBD4"/>
            </a:solidFill>
            <a:prstDash val="solid"/>
          </a:ln>
        </p:spPr>
      </p:sp>
      <p:sp>
        <p:nvSpPr>
          <p:cNvPr id="19" name="Text 16"/>
          <p:cNvSpPr/>
          <p:nvPr/>
        </p:nvSpPr>
        <p:spPr>
          <a:xfrm>
            <a:off x="731639" y="5761553"/>
            <a:ext cx="3360182" cy="251341"/>
          </a:xfrm>
          <a:prstGeom prst="rect">
            <a:avLst/>
          </a:prstGeom>
          <a:noFill/>
        </p:spPr>
        <p:txBody>
          <a:bodyPr wrap="none" lIns="0" tIns="0" rIns="0" bIns="0" rtlCol="0" anchor="t"/>
          <a:lstStyle/>
          <a:p>
            <a:pPr marL="0" indent="0" algn="l">
              <a:lnSpc>
                <a:spcPts val="1950"/>
              </a:lnSpc>
              <a:buNone/>
            </a:pPr>
            <a:r>
              <a:rPr lang="en-US" sz="1550" b="1" dirty="0">
                <a:solidFill>
                  <a:srgbClr val="333F70"/>
                </a:solidFill>
                <a:latin typeface="Unbounded Bold" pitchFamily="34" charset="0"/>
                <a:ea typeface="Unbounded Bold" pitchFamily="34" charset="-122"/>
                <a:cs typeface="Unbounded Bold" pitchFamily="34" charset="-120"/>
              </a:rPr>
              <a:t>Cold Chain Transportation</a:t>
            </a:r>
            <a:endParaRPr lang="en-US" sz="1550" dirty="0"/>
          </a:p>
        </p:txBody>
      </p:sp>
      <p:sp>
        <p:nvSpPr>
          <p:cNvPr id="20" name="Text 17"/>
          <p:cNvSpPr/>
          <p:nvPr/>
        </p:nvSpPr>
        <p:spPr>
          <a:xfrm>
            <a:off x="731639" y="6109335"/>
            <a:ext cx="7680722" cy="257532"/>
          </a:xfrm>
          <a:prstGeom prst="rect">
            <a:avLst/>
          </a:prstGeom>
          <a:noFill/>
        </p:spPr>
        <p:txBody>
          <a:bodyPr wrap="none" lIns="0" tIns="0" rIns="0" bIns="0" rtlCol="0" anchor="t"/>
          <a:lstStyle/>
          <a:p>
            <a:pPr marL="342900" indent="-342900" algn="l">
              <a:lnSpc>
                <a:spcPts val="2000"/>
              </a:lnSpc>
              <a:buSzPct val="100000"/>
              <a:buFont typeface="+mj-lt"/>
              <a:buAutoNum type="arabicPeriod"/>
            </a:pPr>
            <a:r>
              <a:rPr lang="en-US" sz="1250" dirty="0">
                <a:solidFill>
                  <a:srgbClr val="333F70"/>
                </a:solidFill>
                <a:latin typeface="Open Sans" pitchFamily="34" charset="0"/>
                <a:ea typeface="Open Sans" pitchFamily="34" charset="-122"/>
                <a:cs typeface="Open Sans" pitchFamily="34" charset="-120"/>
              </a:rPr>
              <a:t>End-to-end temperature-controlled logistics solutions</a:t>
            </a:r>
            <a:endParaRPr lang="en-US" sz="1250" dirty="0"/>
          </a:p>
        </p:txBody>
      </p:sp>
      <p:sp>
        <p:nvSpPr>
          <p:cNvPr id="21" name="Text 18"/>
          <p:cNvSpPr/>
          <p:nvPr/>
        </p:nvSpPr>
        <p:spPr>
          <a:xfrm>
            <a:off x="731639" y="6423184"/>
            <a:ext cx="7680722" cy="257532"/>
          </a:xfrm>
          <a:prstGeom prst="rect">
            <a:avLst/>
          </a:prstGeom>
          <a:noFill/>
        </p:spPr>
        <p:txBody>
          <a:bodyPr wrap="none" lIns="0" tIns="0" rIns="0" bIns="0" rtlCol="0" anchor="t"/>
          <a:lstStyle/>
          <a:p>
            <a:pPr marL="342900" indent="-342900" algn="l">
              <a:lnSpc>
                <a:spcPts val="2000"/>
              </a:lnSpc>
              <a:buSzPct val="100000"/>
              <a:buFont typeface="+mj-lt"/>
              <a:buAutoNum type="arabicPeriod" startAt="2"/>
            </a:pPr>
            <a:r>
              <a:rPr lang="en-US" sz="1250" dirty="0">
                <a:solidFill>
                  <a:srgbClr val="333F70"/>
                </a:solidFill>
                <a:latin typeface="Open Sans" pitchFamily="34" charset="0"/>
                <a:ea typeface="Open Sans" pitchFamily="34" charset="-122"/>
                <a:cs typeface="Open Sans" pitchFamily="34" charset="-120"/>
              </a:rPr>
              <a:t>Professional handling of temperature-controlled cargo such as pharmaceuticals and food</a:t>
            </a:r>
            <a:endParaRPr lang="en-US" sz="1250" dirty="0"/>
          </a:p>
        </p:txBody>
      </p:sp>
      <p:sp>
        <p:nvSpPr>
          <p:cNvPr id="22" name="Text 19"/>
          <p:cNvSpPr/>
          <p:nvPr/>
        </p:nvSpPr>
        <p:spPr>
          <a:xfrm>
            <a:off x="731639" y="6737033"/>
            <a:ext cx="7680722" cy="257532"/>
          </a:xfrm>
          <a:prstGeom prst="rect">
            <a:avLst/>
          </a:prstGeom>
          <a:noFill/>
        </p:spPr>
        <p:txBody>
          <a:bodyPr wrap="none" lIns="0" tIns="0" rIns="0" bIns="0" rtlCol="0" anchor="t"/>
          <a:lstStyle/>
          <a:p>
            <a:pPr marL="342900" indent="-342900" algn="l">
              <a:lnSpc>
                <a:spcPts val="2000"/>
              </a:lnSpc>
              <a:buSzPct val="100000"/>
              <a:buFont typeface="+mj-lt"/>
              <a:buAutoNum type="arabicPeriod" startAt="3"/>
            </a:pPr>
            <a:r>
              <a:rPr lang="en-US" sz="1250" dirty="0">
                <a:solidFill>
                  <a:srgbClr val="333F70"/>
                </a:solidFill>
                <a:latin typeface="Open Sans" pitchFamily="34" charset="0"/>
                <a:ea typeface="Open Sans" pitchFamily="34" charset="-122"/>
                <a:cs typeface="Open Sans" pitchFamily="34" charset="-120"/>
              </a:rPr>
              <a:t>Refrigerated container transportation services</a:t>
            </a:r>
            <a:endParaRPr lang="en-US" sz="1250" dirty="0"/>
          </a:p>
        </p:txBody>
      </p:sp>
      <p:sp>
        <p:nvSpPr>
          <p:cNvPr id="23" name="Text 20"/>
          <p:cNvSpPr/>
          <p:nvPr/>
        </p:nvSpPr>
        <p:spPr>
          <a:xfrm>
            <a:off x="731639" y="7050881"/>
            <a:ext cx="7680722" cy="257532"/>
          </a:xfrm>
          <a:prstGeom prst="rect">
            <a:avLst/>
          </a:prstGeom>
          <a:noFill/>
        </p:spPr>
        <p:txBody>
          <a:bodyPr wrap="none" lIns="0" tIns="0" rIns="0" bIns="0" rtlCol="0" anchor="t"/>
          <a:lstStyle/>
          <a:p>
            <a:pPr marL="342900" indent="-342900" algn="l">
              <a:lnSpc>
                <a:spcPts val="2000"/>
              </a:lnSpc>
              <a:buSzPct val="100000"/>
              <a:buFont typeface="+mj-lt"/>
              <a:buAutoNum type="arabicPeriod" startAt="4"/>
            </a:pPr>
            <a:r>
              <a:rPr lang="en-US" sz="1250" dirty="0">
                <a:solidFill>
                  <a:srgbClr val="333F70"/>
                </a:solidFill>
                <a:latin typeface="Open Sans" pitchFamily="34" charset="0"/>
                <a:ea typeface="Open Sans" pitchFamily="34" charset="-122"/>
                <a:cs typeface="Open Sans" pitchFamily="34" charset="-120"/>
              </a:rPr>
              <a:t>Real-time temperature monitoring system</a:t>
            </a:r>
            <a:endParaRPr lang="en-US" sz="1250" dirty="0"/>
          </a:p>
        </p:txBody>
      </p:sp>
      <p:sp>
        <p:nvSpPr>
          <p:cNvPr id="24" name="Text 21"/>
          <p:cNvSpPr/>
          <p:nvPr/>
        </p:nvSpPr>
        <p:spPr>
          <a:xfrm>
            <a:off x="731639" y="7364730"/>
            <a:ext cx="7680722" cy="257532"/>
          </a:xfrm>
          <a:prstGeom prst="rect">
            <a:avLst/>
          </a:prstGeom>
          <a:noFill/>
        </p:spPr>
        <p:txBody>
          <a:bodyPr wrap="none" lIns="0" tIns="0" rIns="0" bIns="0" rtlCol="0" anchor="t"/>
          <a:lstStyle/>
          <a:p>
            <a:pPr marL="342900" indent="-342900" algn="l">
              <a:lnSpc>
                <a:spcPts val="2000"/>
              </a:lnSpc>
              <a:buSzPct val="100000"/>
              <a:buFont typeface="+mj-lt"/>
              <a:buAutoNum type="arabicPeriod" startAt="5"/>
            </a:pPr>
            <a:r>
              <a:rPr lang="en-US" sz="1250" dirty="0">
                <a:solidFill>
                  <a:srgbClr val="333F70"/>
                </a:solidFill>
                <a:latin typeface="Open Sans" pitchFamily="34" charset="0"/>
                <a:ea typeface="Open Sans" pitchFamily="34" charset="-122"/>
                <a:cs typeface="Open Sans" pitchFamily="34" charset="-120"/>
              </a:rPr>
              <a:t>Comprehensive cold chain warehousing and distribution network</a:t>
            </a:r>
            <a:endParaRPr lang="en-US" sz="1250" dirty="0"/>
          </a:p>
        </p:txBody>
      </p:sp>
      <p:sp>
        <p:nvSpPr>
          <p:cNvPr id="25" name="Text 1"/>
          <p:cNvSpPr/>
          <p:nvPr>
            <p:custDataLst>
              <p:tags r:id="rId2"/>
            </p:custDataLst>
          </p:nvPr>
        </p:nvSpPr>
        <p:spPr>
          <a:xfrm>
            <a:off x="9753600" y="187325"/>
            <a:ext cx="4876800" cy="365760"/>
          </a:xfrm>
          <a:prstGeom prst="rect">
            <a:avLst/>
          </a:prstGeom>
          <a:noFill/>
        </p:spPr>
        <p:txBody>
          <a:bodyPr wrap="none" lIns="0" tIns="0" rIns="0" bIns="0" rtlCol="0" anchor="t"/>
          <a:p>
            <a:pPr marL="0" indent="0" algn="ctr">
              <a:lnSpc>
                <a:spcPts val="2600"/>
              </a:lnSpc>
              <a:buNone/>
            </a:pPr>
            <a:r>
              <a:rPr lang="en-US" dirty="0">
                <a:solidFill>
                  <a:srgbClr val="D6F5EE"/>
                </a:solidFill>
                <a:latin typeface="Open Sans" pitchFamily="34" charset="0"/>
                <a:ea typeface="Open Sans" pitchFamily="34" charset="-122"/>
                <a:cs typeface="Open Sans" pitchFamily="34" charset="-120"/>
                <a:sym typeface="+mn-ea"/>
              </a:rPr>
              <a:t>Real Smart Logistics (Thailand) Co., Ltd</a:t>
            </a:r>
            <a:endParaRPr lang="en-US" dirty="0">
              <a:solidFill>
                <a:srgbClr val="D6F5EE"/>
              </a:solidFill>
              <a:latin typeface="Open Sans" pitchFamily="34" charset="0"/>
              <a:ea typeface="Open Sans" pitchFamily="34" charset="-122"/>
              <a:cs typeface="Open Sans" pitchFamily="34" charset="-120"/>
            </a:endParaRPr>
          </a:p>
          <a:p>
            <a:pPr marL="0" indent="0" algn="ctr">
              <a:lnSpc>
                <a:spcPts val="2600"/>
              </a:lnSpc>
              <a:buNone/>
            </a:pPr>
            <a:endParaRPr lang="en-US" altLang="en-US" dirty="0">
              <a:solidFill>
                <a:srgbClr val="D6F5EE"/>
              </a:solidFill>
              <a:latin typeface="Open Sans" pitchFamily="34" charset="0"/>
              <a:ea typeface="Open Sans" pitchFamily="34" charset="-122"/>
              <a:cs typeface="Open Sans" pitchFamily="34" charset="-12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Users/lijiayi/Downloads/mika-baumeister-WqZwkrBuZIE-unsplash.jpgmika-baumeister-WqZwkrBuZIE-unsplash"/>
          <p:cNvPicPr>
            <a:picLocks noChangeAspect="1"/>
          </p:cNvPicPr>
          <p:nvPr/>
        </p:nvPicPr>
        <p:blipFill>
          <a:blip r:embed="rId1"/>
          <a:srcRect l="8333" r="8333"/>
          <a:stretch>
            <a:fillRect/>
          </a:stretch>
        </p:blipFill>
        <p:spPr>
          <a:xfrm>
            <a:off x="9144000" y="0"/>
            <a:ext cx="5486400" cy="8229600"/>
          </a:xfrm>
          <a:prstGeom prst="rect">
            <a:avLst/>
          </a:prstGeom>
        </p:spPr>
      </p:pic>
      <p:sp>
        <p:nvSpPr>
          <p:cNvPr id="3" name="Text 0"/>
          <p:cNvSpPr/>
          <p:nvPr/>
        </p:nvSpPr>
        <p:spPr>
          <a:xfrm>
            <a:off x="793790" y="1856661"/>
            <a:ext cx="5670590" cy="708779"/>
          </a:xfrm>
          <a:prstGeom prst="rect">
            <a:avLst/>
          </a:prstGeom>
          <a:noFill/>
        </p:spPr>
        <p:txBody>
          <a:bodyPr wrap="none" lIns="0" tIns="0" rIns="0" bIns="0" rtlCol="0" anchor="t"/>
          <a:lstStyle/>
          <a:p>
            <a:pPr marL="0" indent="0" algn="l">
              <a:lnSpc>
                <a:spcPts val="5550"/>
              </a:lnSpc>
              <a:buNone/>
            </a:pPr>
            <a:r>
              <a:rPr lang="en-US" sz="4450" b="1" dirty="0">
                <a:solidFill>
                  <a:srgbClr val="333F70"/>
                </a:solidFill>
                <a:latin typeface="Unbounded Bold" pitchFamily="34" charset="0"/>
                <a:ea typeface="Unbounded Bold" pitchFamily="34" charset="-122"/>
                <a:cs typeface="Unbounded Bold" pitchFamily="34" charset="-120"/>
              </a:rPr>
              <a:t>4. Contact Us</a:t>
            </a:r>
            <a:endParaRPr lang="en-US" sz="4450" dirty="0"/>
          </a:p>
        </p:txBody>
      </p:sp>
      <p:pic>
        <p:nvPicPr>
          <p:cNvPr id="4" name="Image 1" descr="preencoded.png"/>
          <p:cNvPicPr>
            <a:picLocks noChangeAspect="1"/>
          </p:cNvPicPr>
          <p:nvPr/>
        </p:nvPicPr>
        <p:blipFill>
          <a:blip r:embed="rId2"/>
          <a:stretch>
            <a:fillRect/>
          </a:stretch>
        </p:blipFill>
        <p:spPr>
          <a:xfrm>
            <a:off x="793651" y="4972070"/>
            <a:ext cx="250627" cy="250627"/>
          </a:xfrm>
          <a:prstGeom prst="rect">
            <a:avLst/>
          </a:prstGeom>
        </p:spPr>
      </p:pic>
      <p:sp>
        <p:nvSpPr>
          <p:cNvPr id="5" name="Text 1"/>
          <p:cNvSpPr/>
          <p:nvPr/>
        </p:nvSpPr>
        <p:spPr>
          <a:xfrm>
            <a:off x="1271230" y="4920218"/>
            <a:ext cx="1814513" cy="354330"/>
          </a:xfrm>
          <a:prstGeom prst="rect">
            <a:avLst/>
          </a:prstGeom>
          <a:noFill/>
        </p:spPr>
        <p:txBody>
          <a:bodyPr wrap="none" lIns="0" tIns="0" rIns="0" bIns="0" rtlCol="0" anchor="ctr" anchorCtr="0"/>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Call Us</a:t>
            </a:r>
            <a:endParaRPr lang="en-US" sz="2200" dirty="0"/>
          </a:p>
        </p:txBody>
      </p:sp>
      <p:sp>
        <p:nvSpPr>
          <p:cNvPr id="6" name="Text 2"/>
          <p:cNvSpPr/>
          <p:nvPr/>
        </p:nvSpPr>
        <p:spPr>
          <a:xfrm>
            <a:off x="2643505" y="4903470"/>
            <a:ext cx="1814830" cy="300355"/>
          </a:xfrm>
          <a:prstGeom prst="rect">
            <a:avLst/>
          </a:prstGeom>
          <a:noFill/>
        </p:spPr>
        <p:txBody>
          <a:bodyPr wrap="square" lIns="0" tIns="0" rIns="0" bIns="0" rtlCol="0" anchor="ctr" anchorCtr="0"/>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+66 6-3940-5799</a:t>
            </a:r>
            <a:endParaRPr lang="en-US" sz="1750" dirty="0">
              <a:solidFill>
                <a:srgbClr val="333F70"/>
              </a:solidFill>
              <a:latin typeface="Open Sans" pitchFamily="34" charset="0"/>
              <a:ea typeface="Open Sans" pitchFamily="34" charset="-122"/>
              <a:cs typeface="Open Sans" pitchFamily="34" charset="-120"/>
            </a:endParaRPr>
          </a:p>
        </p:txBody>
      </p:sp>
      <p:pic>
        <p:nvPicPr>
          <p:cNvPr id="7" name="Image 2" descr="preencoded.png"/>
          <p:cNvPicPr>
            <a:picLocks noChangeAspect="1"/>
          </p:cNvPicPr>
          <p:nvPr/>
        </p:nvPicPr>
        <p:blipFill>
          <a:blip r:embed="rId3"/>
          <a:stretch>
            <a:fillRect/>
          </a:stretch>
        </p:blipFill>
        <p:spPr>
          <a:xfrm>
            <a:off x="793591" y="5434152"/>
            <a:ext cx="250746" cy="250190"/>
          </a:xfrm>
          <a:prstGeom prst="rect">
            <a:avLst/>
          </a:prstGeom>
        </p:spPr>
      </p:pic>
      <p:sp>
        <p:nvSpPr>
          <p:cNvPr id="8" name="Text 3"/>
          <p:cNvSpPr/>
          <p:nvPr/>
        </p:nvSpPr>
        <p:spPr>
          <a:xfrm>
            <a:off x="1271389" y="5385038"/>
            <a:ext cx="1814513" cy="354330"/>
          </a:xfrm>
          <a:prstGeom prst="rect">
            <a:avLst/>
          </a:prstGeom>
          <a:noFill/>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Email</a:t>
            </a:r>
            <a:endParaRPr lang="en-US" sz="2200" dirty="0"/>
          </a:p>
        </p:txBody>
      </p:sp>
      <p:sp>
        <p:nvSpPr>
          <p:cNvPr id="9" name="Text 4"/>
          <p:cNvSpPr/>
          <p:nvPr/>
        </p:nvSpPr>
        <p:spPr>
          <a:xfrm>
            <a:off x="2643505" y="5305425"/>
            <a:ext cx="3789680" cy="382270"/>
          </a:xfrm>
          <a:prstGeom prst="rect">
            <a:avLst/>
          </a:prstGeom>
          <a:noFill/>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june.ren_bkk@rssclogistics.com</a:t>
            </a:r>
            <a:endParaRPr lang="en-US" sz="1750" dirty="0">
              <a:solidFill>
                <a:srgbClr val="333F70"/>
              </a:solidFill>
              <a:latin typeface="Open Sans" pitchFamily="34" charset="0"/>
              <a:ea typeface="Open Sans" pitchFamily="34" charset="-122"/>
              <a:cs typeface="Open Sans" pitchFamily="34" charset="-120"/>
            </a:endParaRPr>
          </a:p>
        </p:txBody>
      </p:sp>
      <p:sp>
        <p:nvSpPr>
          <p:cNvPr id="12" name="Text 6"/>
          <p:cNvSpPr/>
          <p:nvPr/>
        </p:nvSpPr>
        <p:spPr>
          <a:xfrm>
            <a:off x="793750" y="3412490"/>
            <a:ext cx="8002270" cy="1220470"/>
          </a:xfrm>
          <a:prstGeom prst="rect">
            <a:avLst/>
          </a:prstGeom>
          <a:noFill/>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ADD</a:t>
            </a:r>
            <a:r>
              <a:rPr lang="zh-CN" altLang="en-US" sz="1750" dirty="0">
                <a:solidFill>
                  <a:srgbClr val="333F70"/>
                </a:solidFill>
                <a:latin typeface="Open Sans" pitchFamily="34" charset="0"/>
                <a:ea typeface="宋体" charset="0"/>
                <a:cs typeface="Open Sans" pitchFamily="34" charset="-120"/>
              </a:rPr>
              <a:t>：</a:t>
            </a:r>
            <a:r>
              <a:rPr lang="en-US" sz="1750" dirty="0">
                <a:solidFill>
                  <a:srgbClr val="333F70"/>
                </a:solidFill>
                <a:latin typeface="Open Sans" pitchFamily="34" charset="0"/>
                <a:ea typeface="Open Sans" pitchFamily="34" charset="-122"/>
                <a:cs typeface="Open Sans" pitchFamily="34" charset="-120"/>
              </a:rPr>
              <a:t>193/52 Lake Rajada Office, Unit 14A1, 14th Floor，Rachadapisek Rd., Klongtoey, Klongtoey, Bangkok 10110 Thailand</a:t>
            </a:r>
            <a:endParaRPr lang="en-US" sz="1750" dirty="0">
              <a:solidFill>
                <a:srgbClr val="333F70"/>
              </a:solidFill>
              <a:latin typeface="Open Sans" pitchFamily="34" charset="0"/>
              <a:ea typeface="Open Sans" pitchFamily="34" charset="-122"/>
              <a:cs typeface="Open Sans" pitchFamily="34" charset="-120"/>
            </a:endParaRPr>
          </a:p>
        </p:txBody>
      </p:sp>
      <p:pic>
        <p:nvPicPr>
          <p:cNvPr id="13" name="Image 4" descr="preencoded.png"/>
          <p:cNvPicPr>
            <a:picLocks noChangeAspect="1"/>
          </p:cNvPicPr>
          <p:nvPr/>
        </p:nvPicPr>
        <p:blipFill>
          <a:blip r:embed="rId4"/>
          <a:stretch>
            <a:fillRect/>
          </a:stretch>
        </p:blipFill>
        <p:spPr>
          <a:xfrm>
            <a:off x="793651" y="5895797"/>
            <a:ext cx="250627" cy="250190"/>
          </a:xfrm>
          <a:prstGeom prst="rect">
            <a:avLst/>
          </a:prstGeom>
        </p:spPr>
      </p:pic>
      <p:sp>
        <p:nvSpPr>
          <p:cNvPr id="14" name="Text 7"/>
          <p:cNvSpPr/>
          <p:nvPr/>
        </p:nvSpPr>
        <p:spPr>
          <a:xfrm>
            <a:off x="1271230" y="5849858"/>
            <a:ext cx="1814513" cy="354330"/>
          </a:xfrm>
          <a:prstGeom prst="rect">
            <a:avLst/>
          </a:prstGeom>
          <a:noFill/>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WeChat</a:t>
            </a:r>
            <a:endParaRPr lang="en-US" sz="2200" dirty="0"/>
          </a:p>
        </p:txBody>
      </p:sp>
      <p:sp>
        <p:nvSpPr>
          <p:cNvPr id="15" name="Text 8"/>
          <p:cNvSpPr/>
          <p:nvPr/>
        </p:nvSpPr>
        <p:spPr>
          <a:xfrm>
            <a:off x="2612390" y="5789295"/>
            <a:ext cx="3820795" cy="382270"/>
          </a:xfrm>
          <a:prstGeom prst="rect">
            <a:avLst/>
          </a:prstGeom>
          <a:noFill/>
        </p:spPr>
        <p:txBody>
          <a:bodyPr wrap="square" lIns="0" tIns="0" rIns="0" bIns="0" rtlCol="0" anchor="t"/>
          <a:lstStyle/>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monv30</a:t>
            </a:r>
            <a:endParaRPr lang="en-US" sz="1750" dirty="0">
              <a:solidFill>
                <a:srgbClr val="333F70"/>
              </a:solidFill>
              <a:latin typeface="Open Sans" pitchFamily="34" charset="0"/>
              <a:ea typeface="Open Sans" pitchFamily="34" charset="-122"/>
              <a:cs typeface="Open Sans" pitchFamily="34" charset="-120"/>
            </a:endParaRPr>
          </a:p>
        </p:txBody>
      </p:sp>
      <p:sp>
        <p:nvSpPr>
          <p:cNvPr id="16" name="Text 1"/>
          <p:cNvSpPr/>
          <p:nvPr>
            <p:custDataLst>
              <p:tags r:id="rId5"/>
            </p:custDataLst>
          </p:nvPr>
        </p:nvSpPr>
        <p:spPr>
          <a:xfrm>
            <a:off x="9753600" y="187325"/>
            <a:ext cx="4876800" cy="365760"/>
          </a:xfrm>
          <a:prstGeom prst="rect">
            <a:avLst/>
          </a:prstGeom>
          <a:noFill/>
        </p:spPr>
        <p:txBody>
          <a:bodyPr wrap="none" lIns="0" tIns="0" rIns="0" bIns="0" rtlCol="0" anchor="t"/>
          <a:p>
            <a:pPr marL="0" indent="0" algn="ctr">
              <a:lnSpc>
                <a:spcPts val="2600"/>
              </a:lnSpc>
              <a:buNone/>
            </a:pPr>
            <a:r>
              <a:rPr lang="en-US" dirty="0">
                <a:solidFill>
                  <a:srgbClr val="333F70"/>
                </a:solidFill>
                <a:latin typeface="Open Sans" pitchFamily="34" charset="0"/>
                <a:ea typeface="Open Sans" pitchFamily="34" charset="-122"/>
                <a:cs typeface="Open Sans" pitchFamily="34" charset="-120"/>
                <a:sym typeface="+mn-ea"/>
              </a:rPr>
              <a:t>Real Smart Logistics (Thailand) Co., Ltd</a:t>
            </a:r>
            <a:endParaRPr lang="en-US" dirty="0">
              <a:solidFill>
                <a:srgbClr val="333F70"/>
              </a:solidFill>
              <a:latin typeface="Open Sans" pitchFamily="34" charset="0"/>
              <a:ea typeface="Open Sans" pitchFamily="34" charset="-122"/>
              <a:cs typeface="Open Sans" pitchFamily="34" charset="-120"/>
            </a:endParaRPr>
          </a:p>
          <a:p>
            <a:pPr marL="0" indent="0" algn="ctr">
              <a:lnSpc>
                <a:spcPts val="2600"/>
              </a:lnSpc>
              <a:buNone/>
            </a:pPr>
            <a:endParaRPr lang="en-US" altLang="en-US" dirty="0">
              <a:solidFill>
                <a:srgbClr val="333F70"/>
              </a:solidFill>
              <a:latin typeface="Open Sans" pitchFamily="34" charset="0"/>
              <a:ea typeface="Open Sans" pitchFamily="34" charset="-122"/>
              <a:cs typeface="Open Sans" pitchFamily="34" charset="-120"/>
            </a:endParaRPr>
          </a:p>
        </p:txBody>
      </p:sp>
      <p:pic>
        <p:nvPicPr>
          <p:cNvPr id="19" name="Image 4" descr="preencoded.png"/>
          <p:cNvPicPr>
            <a:picLocks noChangeAspect="1"/>
          </p:cNvPicPr>
          <p:nvPr>
            <p:custDataLst>
              <p:tags r:id="rId6"/>
            </p:custDataLst>
          </p:nvPr>
        </p:nvPicPr>
        <p:blipFill>
          <a:blip r:embed="rId4"/>
          <a:stretch>
            <a:fillRect/>
          </a:stretch>
        </p:blipFill>
        <p:spPr>
          <a:xfrm>
            <a:off x="793651" y="6357442"/>
            <a:ext cx="250627" cy="250190"/>
          </a:xfrm>
          <a:prstGeom prst="rect">
            <a:avLst/>
          </a:prstGeom>
        </p:spPr>
      </p:pic>
      <p:sp>
        <p:nvSpPr>
          <p:cNvPr id="20" name="Text 7"/>
          <p:cNvSpPr/>
          <p:nvPr>
            <p:custDataLst>
              <p:tags r:id="rId7"/>
            </p:custDataLst>
          </p:nvPr>
        </p:nvSpPr>
        <p:spPr>
          <a:xfrm>
            <a:off x="1271230" y="6314678"/>
            <a:ext cx="1814513" cy="354330"/>
          </a:xfrm>
          <a:prstGeom prst="rect">
            <a:avLst/>
          </a:prstGeom>
          <a:noFill/>
        </p:spPr>
        <p:txBody>
          <a:bodyPr wrap="none" lIns="0" tIns="0" rIns="0" bIns="0" rtlCol="0" anchor="t"/>
          <a:lstStyle/>
          <a:p>
            <a:pPr marL="0" indent="0" algn="l">
              <a:lnSpc>
                <a:spcPts val="2750"/>
              </a:lnSpc>
              <a:buNone/>
            </a:pPr>
            <a:r>
              <a:rPr lang="en-US" sz="2200" b="1" dirty="0">
                <a:solidFill>
                  <a:srgbClr val="333F70"/>
                </a:solidFill>
                <a:latin typeface="Unbounded Bold" pitchFamily="34" charset="0"/>
                <a:ea typeface="Unbounded Bold" pitchFamily="34" charset="-122"/>
                <a:cs typeface="Unbounded Bold" pitchFamily="34" charset="-120"/>
              </a:rPr>
              <a:t>Line</a:t>
            </a:r>
            <a:endParaRPr lang="en-US" sz="2200" b="1" dirty="0">
              <a:solidFill>
                <a:srgbClr val="333F70"/>
              </a:solidFill>
              <a:latin typeface="Unbounded Bold" pitchFamily="34" charset="0"/>
              <a:ea typeface="Unbounded Bold" pitchFamily="34" charset="-122"/>
              <a:cs typeface="Unbounded Bold" pitchFamily="34" charset="-120"/>
            </a:endParaRPr>
          </a:p>
        </p:txBody>
      </p:sp>
      <p:sp>
        <p:nvSpPr>
          <p:cNvPr id="21" name="Text 8"/>
          <p:cNvSpPr/>
          <p:nvPr>
            <p:custDataLst>
              <p:tags r:id="rId8"/>
            </p:custDataLst>
          </p:nvPr>
        </p:nvSpPr>
        <p:spPr>
          <a:xfrm>
            <a:off x="2612390" y="6273165"/>
            <a:ext cx="3820795" cy="382270"/>
          </a:xfrm>
          <a:prstGeom prst="rect">
            <a:avLst/>
          </a:prstGeom>
          <a:noFill/>
        </p:spPr>
        <p:txBody>
          <a:bodyPr wrap="square" lIns="0" tIns="0" rIns="0" bIns="0" rtlCol="0" anchor="t"/>
          <a:p>
            <a:pPr marL="0" indent="0" algn="l">
              <a:lnSpc>
                <a:spcPts val="2850"/>
              </a:lnSpc>
              <a:buNone/>
            </a:pPr>
            <a:r>
              <a:rPr lang="en-US" sz="1750" dirty="0">
                <a:solidFill>
                  <a:srgbClr val="333F70"/>
                </a:solidFill>
                <a:latin typeface="Open Sans" pitchFamily="34" charset="0"/>
                <a:ea typeface="Open Sans" pitchFamily="34" charset="-122"/>
                <a:cs typeface="Open Sans" pitchFamily="34" charset="-120"/>
              </a:rPr>
              <a:t>jun.ren</a:t>
            </a:r>
            <a:endParaRPr lang="en-US" sz="1750" dirty="0">
              <a:solidFill>
                <a:srgbClr val="333F70"/>
              </a:solidFill>
              <a:latin typeface="Open Sans" pitchFamily="34" charset="0"/>
              <a:ea typeface="Open Sans" pitchFamily="34" charset="-122"/>
              <a:cs typeface="Open Sans" pitchFamily="34" charset="-120"/>
            </a:endParaRPr>
          </a:p>
        </p:txBody>
      </p:sp>
      <p:sp>
        <p:nvSpPr>
          <p:cNvPr id="22" name="Text 1"/>
          <p:cNvSpPr/>
          <p:nvPr>
            <p:custDataLst>
              <p:tags r:id="rId9"/>
            </p:custDataLst>
          </p:nvPr>
        </p:nvSpPr>
        <p:spPr>
          <a:xfrm>
            <a:off x="1270635" y="2973705"/>
            <a:ext cx="4876800" cy="365760"/>
          </a:xfrm>
          <a:prstGeom prst="rect">
            <a:avLst/>
          </a:prstGeom>
          <a:noFill/>
        </p:spPr>
        <p:txBody>
          <a:bodyPr wrap="none" lIns="0" tIns="0" rIns="0" bIns="0" rtlCol="0" anchor="t"/>
          <a:p>
            <a:pPr marL="0" indent="0" algn="ctr">
              <a:lnSpc>
                <a:spcPts val="2600"/>
              </a:lnSpc>
              <a:buNone/>
            </a:pPr>
            <a:r>
              <a:rPr lang="en-US" sz="2400" dirty="0">
                <a:solidFill>
                  <a:srgbClr val="333F70"/>
                </a:solidFill>
                <a:latin typeface="Open Sans" pitchFamily="34" charset="0"/>
                <a:ea typeface="Open Sans" pitchFamily="34" charset="-122"/>
                <a:cs typeface="Open Sans" pitchFamily="34" charset="-120"/>
                <a:sym typeface="+mn-ea"/>
              </a:rPr>
              <a:t>Real Smart Logistics (Thailand) Co., Ltd</a:t>
            </a:r>
            <a:endParaRPr lang="en-US" sz="2400" dirty="0">
              <a:solidFill>
                <a:srgbClr val="333F70"/>
              </a:solidFill>
              <a:latin typeface="Open Sans" pitchFamily="34" charset="0"/>
              <a:ea typeface="Open Sans" pitchFamily="34" charset="-122"/>
              <a:cs typeface="Open Sans" pitchFamily="34" charset="-120"/>
            </a:endParaRPr>
          </a:p>
          <a:p>
            <a:pPr marL="0" indent="0" algn="ctr">
              <a:lnSpc>
                <a:spcPts val="2600"/>
              </a:lnSpc>
              <a:buNone/>
            </a:pPr>
            <a:endParaRPr lang="en-US" altLang="en-US" sz="2400" dirty="0">
              <a:solidFill>
                <a:srgbClr val="333F70"/>
              </a:solidFill>
              <a:latin typeface="Open Sans" pitchFamily="34" charset="0"/>
              <a:ea typeface="Open Sans" pitchFamily="34" charset="-122"/>
              <a:cs typeface="Open Sans" pitchFamily="34" charset="-120"/>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4129</Words>
  <Application>WPS 文字</Application>
  <PresentationFormat>On-screen Show (16:9)</PresentationFormat>
  <Paragraphs>134</Paragraphs>
  <Slides>6</Slides>
  <Notes>5</Notes>
  <HiddenSlides>0</HiddenSlides>
  <MMClips>0</MMClips>
  <ScaleCrop>false</ScaleCrop>
  <HeadingPairs>
    <vt:vector size="6" baseType="variant">
      <vt:variant>
        <vt:lpstr>已用的字体</vt:lpstr>
      </vt:variant>
      <vt:variant>
        <vt:i4>23</vt:i4>
      </vt:variant>
      <vt:variant>
        <vt:lpstr>主题</vt:lpstr>
      </vt:variant>
      <vt:variant>
        <vt:i4>1</vt:i4>
      </vt:variant>
      <vt:variant>
        <vt:lpstr>幻灯片标题</vt:lpstr>
      </vt:variant>
      <vt:variant>
        <vt:i4>6</vt:i4>
      </vt:variant>
    </vt:vector>
  </HeadingPairs>
  <TitlesOfParts>
    <vt:vector size="30" baseType="lpstr">
      <vt:lpstr>Arial</vt:lpstr>
      <vt:lpstr>宋体</vt:lpstr>
      <vt:lpstr>Wingdings</vt:lpstr>
      <vt:lpstr>Unbounded Bold</vt:lpstr>
      <vt:lpstr>苹方-简</vt:lpstr>
      <vt:lpstr>Unbounded Bold</vt:lpstr>
      <vt:lpstr>Unbounded Bold</vt:lpstr>
      <vt:lpstr>Open Sans</vt:lpstr>
      <vt:lpstr>Open Sans</vt:lpstr>
      <vt:lpstr>Open Sans</vt:lpstr>
      <vt:lpstr>Open Sans Bold</vt:lpstr>
      <vt:lpstr>Open Sans Bold</vt:lpstr>
      <vt:lpstr>Open Sans Bold</vt:lpstr>
      <vt:lpstr>Calibri</vt:lpstr>
      <vt:lpstr>Helvetica Neue</vt:lpstr>
      <vt:lpstr>微软雅黑</vt:lpstr>
      <vt:lpstr>汉仪旗黑</vt:lpstr>
      <vt:lpstr>宋体</vt:lpstr>
      <vt:lpstr>Arial Unicode MS</vt:lpstr>
      <vt:lpstr>等线</vt:lpstr>
      <vt:lpstr>汉仪中等线KW</vt:lpstr>
      <vt:lpstr>汉仪书宋二KW</vt:lpstr>
      <vt:lpstr>Calibri Light</vt:lpstr>
      <vt:lpstr>Office Theme</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芦煜</cp:lastModifiedBy>
  <cp:revision>6</cp:revision>
  <dcterms:created xsi:type="dcterms:W3CDTF">2025-03-24T06:36:37Z</dcterms:created>
  <dcterms:modified xsi:type="dcterms:W3CDTF">2025-03-24T06:36:37Z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14E4723D84C35C0F6EF7E0674BB7931F_43</vt:lpwstr>
  </property>
  <property fmtid="{D5CDD505-2E9C-101B-9397-08002B2CF9AE}" pid="3" name="KSOProductBuildVer">
    <vt:lpwstr>2052-6.7.1.8828</vt:lpwstr>
  </property>
</Properties>
</file>